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4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8" r:id="rId2"/>
  </p:sldMasterIdLst>
  <p:notesMasterIdLst>
    <p:notesMasterId r:id="rId23"/>
  </p:notesMasterIdLst>
  <p:sldIdLst>
    <p:sldId id="256" r:id="rId3"/>
    <p:sldId id="298" r:id="rId4"/>
    <p:sldId id="300" r:id="rId5"/>
    <p:sldId id="302" r:id="rId6"/>
    <p:sldId id="299" r:id="rId7"/>
    <p:sldId id="312" r:id="rId8"/>
    <p:sldId id="305" r:id="rId9"/>
    <p:sldId id="307" r:id="rId10"/>
    <p:sldId id="306" r:id="rId11"/>
    <p:sldId id="303" r:id="rId12"/>
    <p:sldId id="308" r:id="rId13"/>
    <p:sldId id="304" r:id="rId14"/>
    <p:sldId id="315" r:id="rId15"/>
    <p:sldId id="309" r:id="rId16"/>
    <p:sldId id="310" r:id="rId17"/>
    <p:sldId id="288" r:id="rId18"/>
    <p:sldId id="295" r:id="rId19"/>
    <p:sldId id="313" r:id="rId20"/>
    <p:sldId id="314" r:id="rId21"/>
    <p:sldId id="311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02" userDrawn="1">
          <p15:clr>
            <a:srgbClr val="A4A3A4"/>
          </p15:clr>
        </p15:guide>
        <p15:guide id="3" pos="7378" userDrawn="1">
          <p15:clr>
            <a:srgbClr val="A4A3A4"/>
          </p15:clr>
        </p15:guide>
        <p15:guide id="4" orient="horz" pos="346" userDrawn="1">
          <p15:clr>
            <a:srgbClr val="A4A3A4"/>
          </p15:clr>
        </p15:guide>
        <p15:guide id="5" orient="horz" pos="3974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572" userDrawn="1">
          <p15:clr>
            <a:srgbClr val="A4A3A4"/>
          </p15:clr>
        </p15:guide>
        <p15:guide id="8" orient="horz" pos="37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0A3F75"/>
    <a:srgbClr val="23AC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33" autoAdjust="0"/>
  </p:normalViewPr>
  <p:slideViewPr>
    <p:cSldViewPr snapToGrid="0" showGuides="1">
      <p:cViewPr>
        <p:scale>
          <a:sx n="66" d="100"/>
          <a:sy n="66" d="100"/>
        </p:scale>
        <p:origin x="48" y="48"/>
      </p:cViewPr>
      <p:guideLst>
        <p:guide orient="horz" pos="2160"/>
        <p:guide pos="302"/>
        <p:guide pos="7378"/>
        <p:guide orient="horz" pos="346"/>
        <p:guide orient="horz" pos="3974"/>
        <p:guide pos="3840"/>
        <p:guide orient="horz" pos="572"/>
        <p:guide orient="horz" pos="37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ko-KR"/>
              <a:t>전기차 </a:t>
            </a:r>
            <a:r>
              <a:rPr lang="en-US"/>
              <a:t>vs </a:t>
            </a:r>
            <a:r>
              <a:rPr lang="ko-KR"/>
              <a:t>수소차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수소차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layout>
                <c:manualLayout>
                  <c:x val="3.8745078740157479E-3"/>
                  <c:y val="0"/>
                </c:manualLayout>
              </c:layout>
              <c:tx>
                <c:rich>
                  <a:bodyPr/>
                  <a:lstStyle/>
                  <a:p>
                    <a:r>
                      <a:rPr lang="ko-KR" altLang="en-US" dirty="0" err="1"/>
                      <a:t>수소차</a:t>
                    </a:r>
                    <a:r>
                      <a:rPr lang="ko-KR" altLang="en-US" dirty="0"/>
                      <a:t> </a:t>
                    </a:r>
                    <a:r>
                      <a:rPr lang="en-US" altLang="ko-KR" dirty="0"/>
                      <a:t>5</a:t>
                    </a:r>
                    <a:r>
                      <a:rPr lang="ko-KR" altLang="en-US" dirty="0"/>
                      <a:t>분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8-9D92-3943-955E-A45323C3DF60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ko-KR" altLang="en-US" dirty="0" err="1"/>
                      <a:t>수소차</a:t>
                    </a:r>
                    <a:r>
                      <a:rPr lang="ko-KR" altLang="en-US" dirty="0"/>
                      <a:t> </a:t>
                    </a:r>
                    <a:r>
                      <a:rPr lang="en-US" altLang="ko-KR" dirty="0"/>
                      <a:t>354</a:t>
                    </a:r>
                    <a:r>
                      <a:rPr lang="en-US" dirty="0"/>
                      <a:t>km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6-9D92-3943-955E-A45323C3DF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충전시간</c:v>
                </c:pt>
                <c:pt idx="1">
                  <c:v>완충시 주행거리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92-3943-955E-A45323C3DF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전기차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ko-KR" altLang="en-US" dirty="0"/>
                      <a:t>전기차 </a:t>
                    </a:r>
                    <a:r>
                      <a:rPr lang="en-US" altLang="ko-KR" dirty="0"/>
                      <a:t>60</a:t>
                    </a:r>
                    <a:r>
                      <a:rPr lang="ko-KR" altLang="en-US" dirty="0"/>
                      <a:t>분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9D92-3943-955E-A45323C3DF60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ko-KR" altLang="en-US" dirty="0"/>
                      <a:t>전기차 </a:t>
                    </a:r>
                    <a:r>
                      <a:rPr lang="en-US" altLang="ko-KR" dirty="0"/>
                      <a:t>609km</a:t>
                    </a:r>
                    <a:endParaRPr lang="en-US" dirty="0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9D92-3943-955E-A45323C3DF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충전시간</c:v>
                </c:pt>
                <c:pt idx="1">
                  <c:v>완충시 주행거리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12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D92-3943-955E-A45323C3DF6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1188086080"/>
        <c:axId val="1188087712"/>
      </c:barChart>
      <c:catAx>
        <c:axId val="11880860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88087712"/>
        <c:crosses val="autoZero"/>
        <c:auto val="1"/>
        <c:lblAlgn val="ctr"/>
        <c:lblOffset val="100"/>
        <c:noMultiLvlLbl val="0"/>
      </c:catAx>
      <c:valAx>
        <c:axId val="1188087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88086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>
      <a:outerShdw blurRad="50800" dist="38100" dir="8100000" algn="tr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743F9-9B08-422F-9ECE-BE7148BC7DDC}" type="datetimeFigureOut">
              <a:rPr lang="zh-CN" altLang="en-US" smtClean="0"/>
              <a:t>2019/7/25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C0232-94FA-4EBE-BB9B-79FBE48603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738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8781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533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7495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2774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000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2053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205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태양광 </a:t>
            </a:r>
            <a:r>
              <a:rPr lang="ko-KR" altLang="en-US" dirty="0" err="1" smtClean="0"/>
              <a:t>풍력풍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수소전자력</a:t>
            </a:r>
            <a:r>
              <a:rPr lang="ko-KR" altLang="en-US" dirty="0" smtClean="0"/>
              <a:t> 등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256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676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164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803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300</a:t>
            </a:r>
            <a:r>
              <a:rPr lang="ko-KR" altLang="en-US" dirty="0"/>
              <a:t>대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59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7264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8870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517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61FEE-56D5-4BA9-AC75-184C9A67A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682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61FEE-56D5-4BA9-AC75-184C9A67A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538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061FEE-56D5-4BA9-AC75-184C9A67A85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60943" y="6453931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latin typeface="Calibri"/>
                <a:ea typeface="宋体"/>
              </a:rPr>
              <a:t>      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r>
              <a:rPr lang="zh-CN" altLang="en-US" sz="100" dirty="0" smtClean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 smtClean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492400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61FEE-56D5-4BA9-AC75-184C9A67A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428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61FEE-56D5-4BA9-AC75-184C9A67A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813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61FEE-56D5-4BA9-AC75-184C9A67A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145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61FEE-56D5-4BA9-AC75-184C9A67A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265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61FEE-56D5-4BA9-AC75-184C9A67A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988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72" r:id="rId3"/>
    <p:sldLayoutId id="2147483667" r:id="rId4"/>
  </p:sldLayoutIdLst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61FEE-56D5-4BA9-AC75-184C9A67A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720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slideLayout" Target="../slideLayouts/slideLayout4.xml"/><Relationship Id="rId3" Type="http://schemas.openxmlformats.org/officeDocument/2006/relationships/tags" Target="../tags/tag4.xml"/><Relationship Id="rId21" Type="http://schemas.openxmlformats.org/officeDocument/2006/relationships/tags" Target="../tags/tag22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tags" Target="../tags/tag26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tags" Target="../tags/tag25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Relationship Id="rId2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4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37"/>
          <p:cNvSpPr>
            <a:spLocks noChangeAspect="1"/>
          </p:cNvSpPr>
          <p:nvPr/>
        </p:nvSpPr>
        <p:spPr bwMode="auto">
          <a:xfrm rot="5400000">
            <a:off x="493732" y="1475309"/>
            <a:ext cx="2825133" cy="3856562"/>
          </a:xfrm>
          <a:custGeom>
            <a:avLst/>
            <a:gdLst>
              <a:gd name="connsiteX0" fmla="*/ 0 w 2825133"/>
              <a:gd name="connsiteY0" fmla="*/ 2167512 h 2176408"/>
              <a:gd name="connsiteX1" fmla="*/ 0 w 2825133"/>
              <a:gd name="connsiteY1" fmla="*/ 966593 h 2176408"/>
              <a:gd name="connsiteX2" fmla="*/ 186635 w 2825133"/>
              <a:gd name="connsiteY2" fmla="*/ 644396 h 2176408"/>
              <a:gd name="connsiteX3" fmla="*/ 1225932 w 2825133"/>
              <a:gd name="connsiteY3" fmla="*/ 43937 h 2176408"/>
              <a:gd name="connsiteX4" fmla="*/ 1599201 w 2825133"/>
              <a:gd name="connsiteY4" fmla="*/ 43937 h 2176408"/>
              <a:gd name="connsiteX5" fmla="*/ 2638499 w 2825133"/>
              <a:gd name="connsiteY5" fmla="*/ 644396 h 2176408"/>
              <a:gd name="connsiteX6" fmla="*/ 2825133 w 2825133"/>
              <a:gd name="connsiteY6" fmla="*/ 966593 h 2176408"/>
              <a:gd name="connsiteX7" fmla="*/ 2825133 w 2825133"/>
              <a:gd name="connsiteY7" fmla="*/ 2167512 h 2176408"/>
              <a:gd name="connsiteX8" fmla="*/ 2823724 w 2825133"/>
              <a:gd name="connsiteY8" fmla="*/ 2176408 h 2176408"/>
              <a:gd name="connsiteX9" fmla="*/ 1409 w 2825133"/>
              <a:gd name="connsiteY9" fmla="*/ 2176408 h 2176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25133" h="2176408">
                <a:moveTo>
                  <a:pt x="0" y="2167512"/>
                </a:moveTo>
                <a:cubicBezTo>
                  <a:pt x="0" y="966593"/>
                  <a:pt x="0" y="966593"/>
                  <a:pt x="0" y="966593"/>
                </a:cubicBezTo>
                <a:cubicBezTo>
                  <a:pt x="0" y="849430"/>
                  <a:pt x="84169" y="702977"/>
                  <a:pt x="186635" y="644396"/>
                </a:cubicBezTo>
                <a:cubicBezTo>
                  <a:pt x="1225932" y="43937"/>
                  <a:pt x="1225932" y="43937"/>
                  <a:pt x="1225932" y="43937"/>
                </a:cubicBezTo>
                <a:cubicBezTo>
                  <a:pt x="1328398" y="-14645"/>
                  <a:pt x="1496735" y="-14645"/>
                  <a:pt x="1599201" y="43937"/>
                </a:cubicBezTo>
                <a:cubicBezTo>
                  <a:pt x="2638499" y="644396"/>
                  <a:pt x="2638499" y="644396"/>
                  <a:pt x="2638499" y="644396"/>
                </a:cubicBezTo>
                <a:cubicBezTo>
                  <a:pt x="2740965" y="702977"/>
                  <a:pt x="2825133" y="849430"/>
                  <a:pt x="2825133" y="966593"/>
                </a:cubicBezTo>
                <a:lnTo>
                  <a:pt x="2825133" y="2167512"/>
                </a:lnTo>
                <a:lnTo>
                  <a:pt x="2823724" y="2176408"/>
                </a:lnTo>
                <a:lnTo>
                  <a:pt x="1409" y="2176408"/>
                </a:lnTo>
                <a:close/>
              </a:path>
            </a:pathLst>
          </a:custGeom>
          <a:solidFill>
            <a:srgbClr val="002060"/>
          </a:soli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>
            <a:spLocks noChangeAspect="1"/>
          </p:cNvSpPr>
          <p:nvPr/>
        </p:nvSpPr>
        <p:spPr>
          <a:xfrm>
            <a:off x="507456" y="2680314"/>
            <a:ext cx="25058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HYGEN</a:t>
            </a:r>
            <a:endParaRPr lang="zh-CN" altLang="en-US" sz="88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40"/>
          <p:cNvSpPr>
            <a:spLocks noChangeAspect="1"/>
          </p:cNvSpPr>
          <p:nvPr/>
        </p:nvSpPr>
        <p:spPr bwMode="auto">
          <a:xfrm rot="5400000">
            <a:off x="8157528" y="4051583"/>
            <a:ext cx="2029971" cy="3582863"/>
          </a:xfrm>
          <a:custGeom>
            <a:avLst/>
            <a:gdLst>
              <a:gd name="connsiteX0" fmla="*/ 0 w 2029971"/>
              <a:gd name="connsiteY0" fmla="*/ 2474977 h 3582863"/>
              <a:gd name="connsiteX1" fmla="*/ 0 w 2029971"/>
              <a:gd name="connsiteY1" fmla="*/ 1103706 h 3582863"/>
              <a:gd name="connsiteX2" fmla="*/ 213109 w 2029971"/>
              <a:gd name="connsiteY2" fmla="*/ 735804 h 3582863"/>
              <a:gd name="connsiteX3" fmla="*/ 1399834 w 2029971"/>
              <a:gd name="connsiteY3" fmla="*/ 50169 h 3582863"/>
              <a:gd name="connsiteX4" fmla="*/ 1826052 w 2029971"/>
              <a:gd name="connsiteY4" fmla="*/ 50169 h 3582863"/>
              <a:gd name="connsiteX5" fmla="*/ 2029971 w 2029971"/>
              <a:gd name="connsiteY5" fmla="*/ 167984 h 3582863"/>
              <a:gd name="connsiteX6" fmla="*/ 2029971 w 2029971"/>
              <a:gd name="connsiteY6" fmla="*/ 3414879 h 3582863"/>
              <a:gd name="connsiteX7" fmla="*/ 1974392 w 2029971"/>
              <a:gd name="connsiteY7" fmla="*/ 3446990 h 3582863"/>
              <a:gd name="connsiteX8" fmla="*/ 1826052 w 2029971"/>
              <a:gd name="connsiteY8" fmla="*/ 3532695 h 3582863"/>
              <a:gd name="connsiteX9" fmla="*/ 1399834 w 2029971"/>
              <a:gd name="connsiteY9" fmla="*/ 3532695 h 3582863"/>
              <a:gd name="connsiteX10" fmla="*/ 213109 w 2029971"/>
              <a:gd name="connsiteY10" fmla="*/ 2847059 h 3582863"/>
              <a:gd name="connsiteX11" fmla="*/ 0 w 2029971"/>
              <a:gd name="connsiteY11" fmla="*/ 2474977 h 3582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29971" h="3582863">
                <a:moveTo>
                  <a:pt x="0" y="2474977"/>
                </a:moveTo>
                <a:cubicBezTo>
                  <a:pt x="0" y="1103706"/>
                  <a:pt x="0" y="1103706"/>
                  <a:pt x="0" y="1103706"/>
                </a:cubicBezTo>
                <a:cubicBezTo>
                  <a:pt x="0" y="969923"/>
                  <a:pt x="96108" y="802695"/>
                  <a:pt x="213109" y="735804"/>
                </a:cubicBezTo>
                <a:cubicBezTo>
                  <a:pt x="1399834" y="50169"/>
                  <a:pt x="1399834" y="50169"/>
                  <a:pt x="1399834" y="50169"/>
                </a:cubicBezTo>
                <a:cubicBezTo>
                  <a:pt x="1516835" y="-16723"/>
                  <a:pt x="1709051" y="-16723"/>
                  <a:pt x="1826052" y="50169"/>
                </a:cubicBezTo>
                <a:lnTo>
                  <a:pt x="2029971" y="167984"/>
                </a:lnTo>
                <a:lnTo>
                  <a:pt x="2029971" y="3414879"/>
                </a:lnTo>
                <a:lnTo>
                  <a:pt x="1974392" y="3446990"/>
                </a:lnTo>
                <a:cubicBezTo>
                  <a:pt x="1826052" y="3532695"/>
                  <a:pt x="1826052" y="3532695"/>
                  <a:pt x="1826052" y="3532695"/>
                </a:cubicBezTo>
                <a:cubicBezTo>
                  <a:pt x="1709051" y="3599586"/>
                  <a:pt x="1516835" y="3599586"/>
                  <a:pt x="1399834" y="3532695"/>
                </a:cubicBezTo>
                <a:cubicBezTo>
                  <a:pt x="213109" y="2847059"/>
                  <a:pt x="213109" y="2847059"/>
                  <a:pt x="213109" y="2847059"/>
                </a:cubicBezTo>
                <a:cubicBezTo>
                  <a:pt x="96108" y="2775987"/>
                  <a:pt x="0" y="2612940"/>
                  <a:pt x="0" y="2474977"/>
                </a:cubicBezTo>
                <a:close/>
              </a:path>
            </a:pathLst>
          </a:custGeom>
          <a:solidFill>
            <a:schemeClr val="bg1"/>
          </a:soli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EFEFE"/>
                </a:gs>
              </a:gsLst>
              <a:lin ang="3600000" scaled="0"/>
            </a:gradFill>
          </a:ln>
          <a:effectLst>
            <a:outerShdw blurRad="381000" dist="127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PA_任意多边形 19"/>
          <p:cNvSpPr>
            <a:spLocks noChangeAspect="1"/>
          </p:cNvSpPr>
          <p:nvPr>
            <p:custDataLst>
              <p:tags r:id="rId1"/>
            </p:custDataLst>
          </p:nvPr>
        </p:nvSpPr>
        <p:spPr bwMode="auto">
          <a:xfrm rot="5400000">
            <a:off x="10354104" y="4498732"/>
            <a:ext cx="814472" cy="913047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PA_任意多边形 38"/>
          <p:cNvSpPr>
            <a:spLocks noChangeAspect="1"/>
          </p:cNvSpPr>
          <p:nvPr>
            <p:custDataLst>
              <p:tags r:id="rId2"/>
            </p:custDataLst>
          </p:nvPr>
        </p:nvSpPr>
        <p:spPr bwMode="auto">
          <a:xfrm rot="5400000">
            <a:off x="2677174" y="-932456"/>
            <a:ext cx="1997138" cy="3421400"/>
          </a:xfrm>
          <a:custGeom>
            <a:avLst/>
            <a:gdLst>
              <a:gd name="connsiteX0" fmla="*/ 0 w 1997138"/>
              <a:gd name="connsiteY0" fmla="*/ 3227103 h 3421400"/>
              <a:gd name="connsiteX1" fmla="*/ 0 w 1997138"/>
              <a:gd name="connsiteY1" fmla="*/ 194299 h 3421400"/>
              <a:gd name="connsiteX2" fmla="*/ 51685 w 1997138"/>
              <a:gd name="connsiteY2" fmla="*/ 164437 h 3421400"/>
              <a:gd name="connsiteX3" fmla="*/ 253378 w 1997138"/>
              <a:gd name="connsiteY3" fmla="*/ 47908 h 3421400"/>
              <a:gd name="connsiteX4" fmla="*/ 660389 w 1997138"/>
              <a:gd name="connsiteY4" fmla="*/ 47908 h 3421400"/>
              <a:gd name="connsiteX5" fmla="*/ 1793633 w 1997138"/>
              <a:gd name="connsiteY5" fmla="*/ 702645 h 3421400"/>
              <a:gd name="connsiteX6" fmla="*/ 1997138 w 1997138"/>
              <a:gd name="connsiteY6" fmla="*/ 1053967 h 3421400"/>
              <a:gd name="connsiteX7" fmla="*/ 1997138 w 1997138"/>
              <a:gd name="connsiteY7" fmla="*/ 2363442 h 3421400"/>
              <a:gd name="connsiteX8" fmla="*/ 1793633 w 1997138"/>
              <a:gd name="connsiteY8" fmla="*/ 2718756 h 3421400"/>
              <a:gd name="connsiteX9" fmla="*/ 660389 w 1997138"/>
              <a:gd name="connsiteY9" fmla="*/ 3373493 h 3421400"/>
              <a:gd name="connsiteX10" fmla="*/ 253378 w 1997138"/>
              <a:gd name="connsiteY10" fmla="*/ 3373493 h 3421400"/>
              <a:gd name="connsiteX11" fmla="*/ 53899 w 1997138"/>
              <a:gd name="connsiteY11" fmla="*/ 3258243 h 342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97138" h="3421400">
                <a:moveTo>
                  <a:pt x="0" y="3227103"/>
                </a:moveTo>
                <a:lnTo>
                  <a:pt x="0" y="194299"/>
                </a:lnTo>
                <a:lnTo>
                  <a:pt x="51685" y="164437"/>
                </a:lnTo>
                <a:cubicBezTo>
                  <a:pt x="253378" y="47908"/>
                  <a:pt x="253378" y="47908"/>
                  <a:pt x="253378" y="47908"/>
                </a:cubicBezTo>
                <a:cubicBezTo>
                  <a:pt x="365107" y="-15969"/>
                  <a:pt x="548660" y="-15969"/>
                  <a:pt x="660389" y="47908"/>
                </a:cubicBezTo>
                <a:cubicBezTo>
                  <a:pt x="1793633" y="702645"/>
                  <a:pt x="1793633" y="702645"/>
                  <a:pt x="1793633" y="702645"/>
                </a:cubicBezTo>
                <a:cubicBezTo>
                  <a:pt x="1905361" y="766522"/>
                  <a:pt x="1997138" y="926214"/>
                  <a:pt x="1997138" y="1053967"/>
                </a:cubicBezTo>
                <a:lnTo>
                  <a:pt x="1997138" y="2363442"/>
                </a:lnTo>
                <a:cubicBezTo>
                  <a:pt x="1997138" y="2495187"/>
                  <a:pt x="1905361" y="2650887"/>
                  <a:pt x="1793633" y="2718756"/>
                </a:cubicBezTo>
                <a:cubicBezTo>
                  <a:pt x="660389" y="3373493"/>
                  <a:pt x="660389" y="3373493"/>
                  <a:pt x="660389" y="3373493"/>
                </a:cubicBezTo>
                <a:cubicBezTo>
                  <a:pt x="548660" y="3437370"/>
                  <a:pt x="365107" y="3437370"/>
                  <a:pt x="253378" y="3373493"/>
                </a:cubicBezTo>
                <a:cubicBezTo>
                  <a:pt x="182551" y="3332572"/>
                  <a:pt x="116150" y="3294209"/>
                  <a:pt x="53899" y="3258243"/>
                </a:cubicBezTo>
                <a:close/>
              </a:path>
            </a:pathLst>
          </a:custGeom>
          <a:solidFill>
            <a:schemeClr val="bg1"/>
          </a:soli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EFEFE"/>
                </a:gs>
              </a:gsLst>
              <a:lin ang="3600000" scaled="0"/>
            </a:gradFill>
          </a:ln>
          <a:effectLst>
            <a:outerShdw blurRad="381000" dist="127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5" name="PA_直接连接符 14"/>
          <p:cNvCxnSpPr/>
          <p:nvPr>
            <p:custDataLst>
              <p:tags r:id="rId3"/>
            </p:custDataLst>
          </p:nvPr>
        </p:nvCxnSpPr>
        <p:spPr>
          <a:xfrm flipH="1" flipV="1">
            <a:off x="4214555" y="4029165"/>
            <a:ext cx="5989350" cy="4815"/>
          </a:xfrm>
          <a:prstGeom prst="line">
            <a:avLst/>
          </a:prstGeom>
          <a:ln w="12700">
            <a:solidFill>
              <a:srgbClr val="1E38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_任意多边形 19"/>
          <p:cNvSpPr>
            <a:spLocks/>
          </p:cNvSpPr>
          <p:nvPr>
            <p:custDataLst>
              <p:tags r:id="rId4"/>
            </p:custDataLst>
          </p:nvPr>
        </p:nvSpPr>
        <p:spPr bwMode="auto">
          <a:xfrm rot="5400000">
            <a:off x="7835307" y="-32928"/>
            <a:ext cx="710214" cy="79617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PA_任意多边形 19"/>
          <p:cNvSpPr>
            <a:spLocks noChangeAspect="1"/>
          </p:cNvSpPr>
          <p:nvPr>
            <p:custDataLst>
              <p:tags r:id="rId5"/>
            </p:custDataLst>
          </p:nvPr>
        </p:nvSpPr>
        <p:spPr bwMode="auto">
          <a:xfrm rot="5400000">
            <a:off x="7805636" y="-73256"/>
            <a:ext cx="748241" cy="83880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solidFill>
            <a:srgbClr val="FAF9F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PA_任意多边形 19"/>
          <p:cNvSpPr>
            <a:spLocks/>
          </p:cNvSpPr>
          <p:nvPr>
            <p:custDataLst>
              <p:tags r:id="rId6"/>
            </p:custDataLst>
          </p:nvPr>
        </p:nvSpPr>
        <p:spPr bwMode="auto">
          <a:xfrm rot="5400000">
            <a:off x="8398007" y="348154"/>
            <a:ext cx="710214" cy="79617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PA_任意多边形 19"/>
          <p:cNvSpPr>
            <a:spLocks noChangeAspect="1"/>
          </p:cNvSpPr>
          <p:nvPr>
            <p:custDataLst>
              <p:tags r:id="rId7"/>
            </p:custDataLst>
          </p:nvPr>
        </p:nvSpPr>
        <p:spPr bwMode="auto">
          <a:xfrm rot="5400000">
            <a:off x="8378993" y="326839"/>
            <a:ext cx="748241" cy="83880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solidFill>
            <a:srgbClr val="FAF9F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PA_任意多边形 19"/>
          <p:cNvSpPr>
            <a:spLocks/>
          </p:cNvSpPr>
          <p:nvPr>
            <p:custDataLst>
              <p:tags r:id="rId8"/>
            </p:custDataLst>
          </p:nvPr>
        </p:nvSpPr>
        <p:spPr bwMode="auto">
          <a:xfrm rot="5400000">
            <a:off x="7856622" y="684247"/>
            <a:ext cx="710214" cy="79617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PA_任意多边形 19"/>
          <p:cNvSpPr>
            <a:spLocks noChangeAspect="1"/>
          </p:cNvSpPr>
          <p:nvPr>
            <p:custDataLst>
              <p:tags r:id="rId9"/>
            </p:custDataLst>
          </p:nvPr>
        </p:nvSpPr>
        <p:spPr bwMode="auto">
          <a:xfrm rot="5400000">
            <a:off x="7837608" y="662932"/>
            <a:ext cx="748241" cy="83880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solidFill>
            <a:srgbClr val="FAF9F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PA_任意多边形 19"/>
          <p:cNvSpPr>
            <a:spLocks/>
          </p:cNvSpPr>
          <p:nvPr>
            <p:custDataLst>
              <p:tags r:id="rId10"/>
            </p:custDataLst>
          </p:nvPr>
        </p:nvSpPr>
        <p:spPr bwMode="auto">
          <a:xfrm rot="5400000">
            <a:off x="7273524" y="1055200"/>
            <a:ext cx="710214" cy="79617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3" name="PA_任意多边形 19"/>
          <p:cNvSpPr>
            <a:spLocks noChangeAspect="1"/>
          </p:cNvSpPr>
          <p:nvPr>
            <p:custDataLst>
              <p:tags r:id="rId11"/>
            </p:custDataLst>
          </p:nvPr>
        </p:nvSpPr>
        <p:spPr bwMode="auto">
          <a:xfrm rot="5400000">
            <a:off x="7254510" y="1033885"/>
            <a:ext cx="748241" cy="83880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solidFill>
            <a:srgbClr val="FAF9F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PA_任意多边形 19"/>
          <p:cNvSpPr>
            <a:spLocks/>
          </p:cNvSpPr>
          <p:nvPr>
            <p:custDataLst>
              <p:tags r:id="rId12"/>
            </p:custDataLst>
          </p:nvPr>
        </p:nvSpPr>
        <p:spPr bwMode="auto">
          <a:xfrm rot="5400000">
            <a:off x="6680929" y="704513"/>
            <a:ext cx="710214" cy="79617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PA_任意多边形 19"/>
          <p:cNvSpPr>
            <a:spLocks noChangeAspect="1"/>
          </p:cNvSpPr>
          <p:nvPr>
            <p:custDataLst>
              <p:tags r:id="rId13"/>
            </p:custDataLst>
          </p:nvPr>
        </p:nvSpPr>
        <p:spPr bwMode="auto">
          <a:xfrm rot="5400000">
            <a:off x="6661915" y="683198"/>
            <a:ext cx="748241" cy="83880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solidFill>
            <a:srgbClr val="F3F2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6" name="PA_任意多边形 19"/>
          <p:cNvSpPr>
            <a:spLocks/>
          </p:cNvSpPr>
          <p:nvPr>
            <p:custDataLst>
              <p:tags r:id="rId14"/>
            </p:custDataLst>
          </p:nvPr>
        </p:nvSpPr>
        <p:spPr bwMode="auto">
          <a:xfrm rot="5400000">
            <a:off x="7890441" y="1417267"/>
            <a:ext cx="710214" cy="79617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PA_任意多边形 19"/>
          <p:cNvSpPr>
            <a:spLocks noChangeAspect="1"/>
          </p:cNvSpPr>
          <p:nvPr>
            <p:custDataLst>
              <p:tags r:id="rId15"/>
            </p:custDataLst>
          </p:nvPr>
        </p:nvSpPr>
        <p:spPr bwMode="auto">
          <a:xfrm rot="5400000">
            <a:off x="7871427" y="1395952"/>
            <a:ext cx="748241" cy="83880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solidFill>
            <a:srgbClr val="FAF9F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PA_任意多边形 19"/>
          <p:cNvSpPr>
            <a:spLocks/>
          </p:cNvSpPr>
          <p:nvPr>
            <p:custDataLst>
              <p:tags r:id="rId16"/>
            </p:custDataLst>
          </p:nvPr>
        </p:nvSpPr>
        <p:spPr bwMode="auto">
          <a:xfrm rot="5400000">
            <a:off x="7252208" y="1780008"/>
            <a:ext cx="710214" cy="79617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9" name="PA_任意多边形 19"/>
          <p:cNvSpPr>
            <a:spLocks noChangeAspect="1"/>
          </p:cNvSpPr>
          <p:nvPr>
            <p:custDataLst>
              <p:tags r:id="rId17"/>
            </p:custDataLst>
          </p:nvPr>
        </p:nvSpPr>
        <p:spPr bwMode="auto">
          <a:xfrm rot="5400000">
            <a:off x="7233194" y="1758693"/>
            <a:ext cx="748241" cy="83880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solidFill>
            <a:srgbClr val="F3F2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PA_任意多边形 19"/>
          <p:cNvSpPr>
            <a:spLocks/>
          </p:cNvSpPr>
          <p:nvPr>
            <p:custDataLst>
              <p:tags r:id="rId18"/>
            </p:custDataLst>
          </p:nvPr>
        </p:nvSpPr>
        <p:spPr bwMode="auto">
          <a:xfrm rot="5400000">
            <a:off x="6009072" y="1050781"/>
            <a:ext cx="710214" cy="79617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1" name="PA_任意多边形 19"/>
          <p:cNvSpPr>
            <a:spLocks noChangeAspect="1"/>
          </p:cNvSpPr>
          <p:nvPr>
            <p:custDataLst>
              <p:tags r:id="rId19"/>
            </p:custDataLst>
          </p:nvPr>
        </p:nvSpPr>
        <p:spPr bwMode="auto">
          <a:xfrm rot="5400000">
            <a:off x="5990058" y="1029466"/>
            <a:ext cx="748241" cy="83880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solidFill>
            <a:srgbClr val="FAF9F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2" name="PA_任意多边形 19"/>
          <p:cNvSpPr>
            <a:spLocks/>
          </p:cNvSpPr>
          <p:nvPr>
            <p:custDataLst>
              <p:tags r:id="rId20"/>
            </p:custDataLst>
          </p:nvPr>
        </p:nvSpPr>
        <p:spPr bwMode="auto">
          <a:xfrm rot="5400000">
            <a:off x="7885542" y="2144623"/>
            <a:ext cx="710214" cy="79617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PA_任意多边形 19"/>
          <p:cNvSpPr>
            <a:spLocks noChangeAspect="1"/>
          </p:cNvSpPr>
          <p:nvPr>
            <p:custDataLst>
              <p:tags r:id="rId21"/>
            </p:custDataLst>
          </p:nvPr>
        </p:nvSpPr>
        <p:spPr bwMode="auto">
          <a:xfrm rot="5400000">
            <a:off x="7866528" y="2123308"/>
            <a:ext cx="748241" cy="838800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solidFill>
            <a:srgbClr val="FAF9F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6" name="PA_任意多边形 19"/>
          <p:cNvSpPr>
            <a:spLocks/>
          </p:cNvSpPr>
          <p:nvPr>
            <p:custDataLst>
              <p:tags r:id="rId22"/>
            </p:custDataLst>
          </p:nvPr>
        </p:nvSpPr>
        <p:spPr bwMode="auto">
          <a:xfrm rot="5400000">
            <a:off x="6771102" y="292695"/>
            <a:ext cx="742486" cy="832348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rgbClr val="FEFEFE"/>
              </a:gs>
            </a:gsLst>
            <a:lin ang="192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EFEFE"/>
                </a:gs>
              </a:gsLst>
              <a:lin ang="3600000" scaled="0"/>
            </a:gradFill>
          </a:ln>
          <a:effectLst>
            <a:outerShdw blurRad="381000" dist="127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7" name="PA_任意多边形 19"/>
          <p:cNvSpPr>
            <a:spLocks/>
          </p:cNvSpPr>
          <p:nvPr>
            <p:custDataLst>
              <p:tags r:id="rId23"/>
            </p:custDataLst>
          </p:nvPr>
        </p:nvSpPr>
        <p:spPr bwMode="auto">
          <a:xfrm rot="5400000">
            <a:off x="7479316" y="733313"/>
            <a:ext cx="742485" cy="832347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8" name="PA_任意多边形 19"/>
          <p:cNvSpPr>
            <a:spLocks/>
          </p:cNvSpPr>
          <p:nvPr>
            <p:custDataLst>
              <p:tags r:id="rId24"/>
            </p:custDataLst>
          </p:nvPr>
        </p:nvSpPr>
        <p:spPr bwMode="auto">
          <a:xfrm rot="5400000">
            <a:off x="6764519" y="1117096"/>
            <a:ext cx="742486" cy="832348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rgbClr val="FEFEFE"/>
              </a:gs>
            </a:gsLst>
            <a:lin ang="192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EFEFE"/>
                </a:gs>
              </a:gsLst>
              <a:lin ang="3600000" scaled="0"/>
            </a:gradFill>
          </a:ln>
          <a:effectLst>
            <a:outerShdw blurRad="381000" dist="127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PA_文本框 12"/>
          <p:cNvSpPr txBox="1"/>
          <p:nvPr>
            <p:custDataLst>
              <p:tags r:id="rId25"/>
            </p:custDataLst>
          </p:nvPr>
        </p:nvSpPr>
        <p:spPr>
          <a:xfrm>
            <a:off x="4087662" y="2828836"/>
            <a:ext cx="6109365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이동식 수소 충전소</a:t>
            </a:r>
            <a:r>
              <a:rPr lang="ko-KR" altLang="en-US" sz="3200" b="1" dirty="0" smtClean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를 활용한</a:t>
            </a:r>
            <a:endParaRPr lang="en-US" altLang="ko-KR" sz="3200" b="1" dirty="0" smtClean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Arial" panose="020B0604020202020204" pitchFamily="34" charset="0"/>
              <a:ea typeface="微软雅黑" panose="020B0503020204020204" pitchFamily="34" charset="-122"/>
              <a:cs typeface="Kartika" panose="02020503030404060203" pitchFamily="18" charset="0"/>
            </a:endParaRPr>
          </a:p>
          <a:p>
            <a:r>
              <a:rPr lang="ko-KR" altLang="en-US" sz="3600" b="1" dirty="0" smtClean="0">
                <a:solidFill>
                  <a:srgbClr val="00206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최적의 인프라 추천 시스템 </a:t>
            </a:r>
            <a:endParaRPr lang="en-US" altLang="zh-CN" sz="3600" b="1" dirty="0">
              <a:solidFill>
                <a:srgbClr val="002060"/>
              </a:solidFill>
              <a:latin typeface="Arial" panose="020B0604020202020204" pitchFamily="34" charset="0"/>
              <a:ea typeface="微软雅黑" panose="020B0503020204020204" pitchFamily="34" charset="-122"/>
              <a:cs typeface="Kartika" panose="02020503030404060203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822423" y="4096659"/>
            <a:ext cx="3397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배승학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정광은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정지혁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조경아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하현종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홍승혁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3030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>
            <a:off x="11087930" y="-24"/>
            <a:ext cx="924437" cy="838796"/>
            <a:chOff x="5657384" y="337626"/>
            <a:chExt cx="2609348" cy="2367616"/>
          </a:xfrm>
        </p:grpSpPr>
        <p:sp>
          <p:nvSpPr>
            <p:cNvPr id="3" name="Freeform 19"/>
            <p:cNvSpPr>
              <a:spLocks/>
            </p:cNvSpPr>
            <p:nvPr/>
          </p:nvSpPr>
          <p:spPr bwMode="auto">
            <a:xfrm rot="5400000">
              <a:off x="6070308" y="1917826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" name="Freeform 19"/>
            <p:cNvSpPr>
              <a:spLocks/>
            </p:cNvSpPr>
            <p:nvPr/>
          </p:nvSpPr>
          <p:spPr bwMode="auto">
            <a:xfrm rot="5400000">
              <a:off x="5702315" y="1018019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19"/>
            <p:cNvSpPr>
              <a:spLocks/>
            </p:cNvSpPr>
            <p:nvPr/>
          </p:nvSpPr>
          <p:spPr bwMode="auto">
            <a:xfrm rot="5400000">
              <a:off x="6764519" y="1117096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19"/>
            <p:cNvSpPr>
              <a:spLocks/>
            </p:cNvSpPr>
            <p:nvPr/>
          </p:nvSpPr>
          <p:spPr bwMode="auto">
            <a:xfrm rot="5400000">
              <a:off x="6771102" y="292695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19"/>
            <p:cNvSpPr>
              <a:spLocks/>
            </p:cNvSpPr>
            <p:nvPr/>
          </p:nvSpPr>
          <p:spPr bwMode="auto">
            <a:xfrm rot="5400000">
              <a:off x="7479316" y="733313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972055" y="302646"/>
            <a:ext cx="1007399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artika" panose="02020503030404060203" pitchFamily="18" charset="0"/>
              </a:rPr>
              <a:t>수소차</a:t>
            </a:r>
            <a:r>
              <a:rPr lang="ko-KR" altLang="en-US" sz="28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artika" panose="02020503030404060203" pitchFamily="18" charset="0"/>
              </a:rPr>
              <a:t> 현황</a:t>
            </a:r>
            <a:endParaRPr lang="en-US" altLang="zh-CN" sz="2800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artika" panose="02020503030404060203" pitchFamily="18" charset="0"/>
            </a:endParaRPr>
          </a:p>
        </p:txBody>
      </p:sp>
      <p:sp>
        <p:nvSpPr>
          <p:cNvPr id="15" name="Freeform 19"/>
          <p:cNvSpPr>
            <a:spLocks/>
          </p:cNvSpPr>
          <p:nvPr/>
        </p:nvSpPr>
        <p:spPr bwMode="auto">
          <a:xfrm rot="10800000">
            <a:off x="242271" y="198533"/>
            <a:ext cx="571116" cy="640238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文本框 9"/>
          <p:cNvSpPr txBox="1"/>
          <p:nvPr/>
        </p:nvSpPr>
        <p:spPr>
          <a:xfrm>
            <a:off x="333776" y="25704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A3B1118-A442-4BAB-AE11-85B055091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97" y="2985474"/>
            <a:ext cx="6361834" cy="1461874"/>
          </a:xfrm>
          <a:prstGeom prst="rect">
            <a:avLst/>
          </a:prstGeom>
          <a:noFill/>
          <a:effectLst>
            <a:glow rad="63500">
              <a:schemeClr val="bg2">
                <a:lumMod val="90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E9943F0-F37F-46F4-B965-1D90E3879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610" y="4593014"/>
            <a:ext cx="6361521" cy="1284749"/>
          </a:xfrm>
          <a:prstGeom prst="rect">
            <a:avLst/>
          </a:prstGeom>
          <a:effectLst>
            <a:glow rad="63500">
              <a:schemeClr val="bg2">
                <a:lumMod val="90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53386E1-D5B8-480E-9B4F-E23D259E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297" y="1698583"/>
            <a:ext cx="6361834" cy="1141225"/>
          </a:xfrm>
          <a:prstGeom prst="rect">
            <a:avLst/>
          </a:prstGeom>
          <a:effectLst>
            <a:glow rad="63500">
              <a:schemeClr val="bg2">
                <a:lumMod val="90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9460" name="Picture 4" descr="https://lh4.googleusercontent.com/URE-3XItb_iqhzWSC9gEFSlVLd81G6BOYUUX8tdeubsu_FMfNjrSg_YbgpxrJrwJEcznRuvmHjV6vvAbRRpftExberX4y0RNv7a4tu_ymyY0dGfGJ4pENjNx8t9opSI3PVWWw8SW22U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89"/>
          <a:stretch/>
        </p:blipFill>
        <p:spPr bwMode="auto">
          <a:xfrm>
            <a:off x="7269704" y="1151474"/>
            <a:ext cx="4364014" cy="52183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79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6.googleusercontent.com/FQCgAutgDz8JtknKgr8U-ELu8rf594U4uptMX7dQJebiSkTVErCIU41YLGTePkU9p_GhIVYmVECx4wxuXmbE4kRXa30roC9LV_gr-wh48b77h22sk9YA9Q7KpcGzAXZ_oLEdVRTegq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70" y="1205876"/>
            <a:ext cx="8514451" cy="50617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>
          <a:xfrm flipH="1">
            <a:off x="11087930" y="-24"/>
            <a:ext cx="924437" cy="838796"/>
            <a:chOff x="5657384" y="337626"/>
            <a:chExt cx="2609348" cy="2367616"/>
          </a:xfrm>
        </p:grpSpPr>
        <p:sp>
          <p:nvSpPr>
            <p:cNvPr id="3" name="Freeform 19"/>
            <p:cNvSpPr>
              <a:spLocks/>
            </p:cNvSpPr>
            <p:nvPr/>
          </p:nvSpPr>
          <p:spPr bwMode="auto">
            <a:xfrm rot="5400000">
              <a:off x="6070308" y="1917826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" name="Freeform 19"/>
            <p:cNvSpPr>
              <a:spLocks/>
            </p:cNvSpPr>
            <p:nvPr/>
          </p:nvSpPr>
          <p:spPr bwMode="auto">
            <a:xfrm rot="5400000">
              <a:off x="5702315" y="1018019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19"/>
            <p:cNvSpPr>
              <a:spLocks/>
            </p:cNvSpPr>
            <p:nvPr/>
          </p:nvSpPr>
          <p:spPr bwMode="auto">
            <a:xfrm rot="5400000">
              <a:off x="6764519" y="1117096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19"/>
            <p:cNvSpPr>
              <a:spLocks/>
            </p:cNvSpPr>
            <p:nvPr/>
          </p:nvSpPr>
          <p:spPr bwMode="auto">
            <a:xfrm rot="5400000">
              <a:off x="6771102" y="292695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19"/>
            <p:cNvSpPr>
              <a:spLocks/>
            </p:cNvSpPr>
            <p:nvPr/>
          </p:nvSpPr>
          <p:spPr bwMode="auto">
            <a:xfrm rot="5400000">
              <a:off x="7479316" y="733313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972055" y="302646"/>
            <a:ext cx="1007399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artika" panose="02020503030404060203" pitchFamily="18" charset="0"/>
              </a:rPr>
              <a:t>수소차</a:t>
            </a:r>
            <a:r>
              <a:rPr lang="ko-KR" altLang="en-US" sz="28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artika" panose="02020503030404060203" pitchFamily="18" charset="0"/>
              </a:rPr>
              <a:t> 현황</a:t>
            </a:r>
            <a:endParaRPr lang="en-US" altLang="zh-CN" sz="2800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artika" panose="02020503030404060203" pitchFamily="18" charset="0"/>
            </a:endParaRPr>
          </a:p>
        </p:txBody>
      </p:sp>
      <p:sp>
        <p:nvSpPr>
          <p:cNvPr id="15" name="Freeform 19"/>
          <p:cNvSpPr>
            <a:spLocks/>
          </p:cNvSpPr>
          <p:nvPr/>
        </p:nvSpPr>
        <p:spPr bwMode="auto">
          <a:xfrm rot="10800000">
            <a:off x="242271" y="198533"/>
            <a:ext cx="571116" cy="640238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文本框 9"/>
          <p:cNvSpPr txBox="1"/>
          <p:nvPr/>
        </p:nvSpPr>
        <p:spPr>
          <a:xfrm>
            <a:off x="333776" y="25704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8863534" y="2563541"/>
            <a:ext cx="2871019" cy="1909186"/>
            <a:chOff x="9289451" y="1527189"/>
            <a:chExt cx="2871019" cy="1909186"/>
          </a:xfrm>
        </p:grpSpPr>
        <p:sp>
          <p:nvSpPr>
            <p:cNvPr id="10" name="직사각형 9"/>
            <p:cNvSpPr/>
            <p:nvPr/>
          </p:nvSpPr>
          <p:spPr>
            <a:xfrm>
              <a:off x="9289451" y="1527189"/>
              <a:ext cx="2871019" cy="1909186"/>
            </a:xfrm>
            <a:prstGeom prst="rect">
              <a:avLst/>
            </a:prstGeom>
            <a:solidFill>
              <a:srgbClr val="002060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356802" y="1827459"/>
              <a:ext cx="2786597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6213" indent="-176213">
                <a:buFont typeface="Arial" panose="020B0604020202020204" pitchFamily="34" charset="0"/>
                <a:buChar char="•"/>
              </a:pPr>
              <a:r>
                <a:rPr lang="ko-KR" altLang="en-US" sz="1600" b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</a:rPr>
                <a:t>수소가스 </a:t>
              </a:r>
              <a:r>
                <a:rPr lang="ko-KR" altLang="en-US" sz="1600" b="1" dirty="0" err="1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</a:rPr>
                <a:t>운반형</a:t>
              </a:r>
              <a:r>
                <a:rPr lang="ko-KR" altLang="en-US" sz="1600" b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</a:rPr>
                <a:t> </a:t>
              </a:r>
              <a:endParaRPr lang="en-US" altLang="ko-KR" sz="16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endParaRPr>
            </a:p>
            <a:p>
              <a:pPr marL="176213" indent="-176213"/>
              <a:r>
                <a:rPr lang="en-US" altLang="ko-KR" sz="1600" b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</a:rPr>
                <a:t>  (</a:t>
              </a:r>
              <a:r>
                <a:rPr lang="ko-KR" altLang="en-US" sz="1600" b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</a:rPr>
                <a:t>최대 </a:t>
              </a:r>
              <a:r>
                <a:rPr lang="en-US" altLang="ko-KR" sz="1600" b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</a:rPr>
                <a:t>15</a:t>
              </a:r>
              <a:r>
                <a:rPr lang="ko-KR" altLang="en-US" sz="1600" b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</a:rPr>
                <a:t>억원까지 지원</a:t>
              </a:r>
              <a:r>
                <a:rPr lang="en-US" altLang="ko-KR" sz="1600" b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</a:rPr>
                <a:t>)</a:t>
              </a:r>
            </a:p>
            <a:p>
              <a:pPr marL="176213" indent="-176213">
                <a:buFont typeface="Arial" panose="020B0604020202020204" pitchFamily="34" charset="0"/>
                <a:buChar char="•"/>
              </a:pPr>
              <a:endParaRPr lang="ko-KR" altLang="en-US" sz="1600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marL="176213" indent="-176213">
                <a:buFont typeface="Arial" panose="020B0604020202020204" pitchFamily="34" charset="0"/>
                <a:buChar char="•"/>
              </a:pPr>
              <a:r>
                <a:rPr lang="ko-KR" altLang="en-US" sz="1600" b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</a:rPr>
                <a:t>현재 대부분 튜브트레일러 운송 방식의 충전소</a:t>
              </a:r>
              <a:endParaRPr lang="ko-KR" altLang="en-US" sz="16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33776" y="3178628"/>
            <a:ext cx="8273195" cy="155302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25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>
            <a:off x="11087930" y="-24"/>
            <a:ext cx="924437" cy="838796"/>
            <a:chOff x="5657384" y="337626"/>
            <a:chExt cx="2609348" cy="2367616"/>
          </a:xfrm>
        </p:grpSpPr>
        <p:sp>
          <p:nvSpPr>
            <p:cNvPr id="3" name="Freeform 19"/>
            <p:cNvSpPr>
              <a:spLocks/>
            </p:cNvSpPr>
            <p:nvPr/>
          </p:nvSpPr>
          <p:spPr bwMode="auto">
            <a:xfrm rot="5400000">
              <a:off x="6070308" y="1917826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" name="Freeform 19"/>
            <p:cNvSpPr>
              <a:spLocks/>
            </p:cNvSpPr>
            <p:nvPr/>
          </p:nvSpPr>
          <p:spPr bwMode="auto">
            <a:xfrm rot="5400000">
              <a:off x="5702315" y="1018019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19"/>
            <p:cNvSpPr>
              <a:spLocks/>
            </p:cNvSpPr>
            <p:nvPr/>
          </p:nvSpPr>
          <p:spPr bwMode="auto">
            <a:xfrm rot="5400000">
              <a:off x="6764519" y="1117096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19"/>
            <p:cNvSpPr>
              <a:spLocks/>
            </p:cNvSpPr>
            <p:nvPr/>
          </p:nvSpPr>
          <p:spPr bwMode="auto">
            <a:xfrm rot="5400000">
              <a:off x="6771102" y="292695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19"/>
            <p:cNvSpPr>
              <a:spLocks/>
            </p:cNvSpPr>
            <p:nvPr/>
          </p:nvSpPr>
          <p:spPr bwMode="auto">
            <a:xfrm rot="5400000">
              <a:off x="7479316" y="733313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972055" y="302646"/>
            <a:ext cx="1007399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artika" panose="02020503030404060203" pitchFamily="18" charset="0"/>
              </a:rPr>
              <a:t>수소차</a:t>
            </a:r>
            <a:r>
              <a:rPr lang="ko-KR" altLang="en-US" sz="28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artika" panose="02020503030404060203" pitchFamily="18" charset="0"/>
              </a:rPr>
              <a:t> 해결방안</a:t>
            </a:r>
            <a:endParaRPr lang="en-US" altLang="zh-CN" sz="2800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artika" panose="02020503030404060203" pitchFamily="18" charset="0"/>
            </a:endParaRPr>
          </a:p>
        </p:txBody>
      </p:sp>
      <p:sp>
        <p:nvSpPr>
          <p:cNvPr id="15" name="Freeform 19"/>
          <p:cNvSpPr>
            <a:spLocks/>
          </p:cNvSpPr>
          <p:nvPr/>
        </p:nvSpPr>
        <p:spPr bwMode="auto">
          <a:xfrm rot="10800000">
            <a:off x="242271" y="198533"/>
            <a:ext cx="571116" cy="640238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文本框 9"/>
          <p:cNvSpPr txBox="1"/>
          <p:nvPr/>
        </p:nvSpPr>
        <p:spPr>
          <a:xfrm>
            <a:off x="333776" y="25704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4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050" name="Picture 2" descr="https://lh5.googleusercontent.com/1Deh0nF4UQMloTVS9CW2v5etw5Ou6-dBZnV-VOKMESLHzDqJ2O8U0Ey-6qtaNgEAE0wvYeWQ9W0m4cWonG8e2sXwDrcbD_NENSegd7emr0inDGLTqEEu4ukZUU0g-q0mzDPbmlhDLb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70" y="1697988"/>
            <a:ext cx="6477055" cy="403475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1"/>
          <p:cNvSpPr txBox="1"/>
          <p:nvPr/>
        </p:nvSpPr>
        <p:spPr>
          <a:xfrm>
            <a:off x="6917398" y="1636363"/>
            <a:ext cx="45688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공사기간</a:t>
            </a:r>
            <a:r>
              <a:rPr lang="en-US" altLang="ko-KR" sz="2400" b="1" dirty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·</a:t>
            </a:r>
            <a:r>
              <a:rPr lang="ko-KR" altLang="en-US" sz="2400" b="1" dirty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비용 획기적으로 줄인</a:t>
            </a:r>
          </a:p>
          <a:p>
            <a:r>
              <a:rPr lang="ko-KR" altLang="en-US" sz="2400" b="1" dirty="0" smtClean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이동식수소충전소</a:t>
            </a:r>
            <a:endParaRPr lang="zh-CN" altLang="en-US" sz="2400" b="1" dirty="0">
              <a:solidFill>
                <a:srgbClr val="0A3F75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矩形 13"/>
          <p:cNvSpPr/>
          <p:nvPr/>
        </p:nvSpPr>
        <p:spPr>
          <a:xfrm>
            <a:off x="6970675" y="2578273"/>
            <a:ext cx="5041692" cy="3370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</a:rPr>
              <a:t>10</a:t>
            </a:r>
            <a:r>
              <a:rPr lang="ko-KR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억원 </a:t>
            </a:r>
            <a:r>
              <a:rPr lang="en-US" altLang="ko-KR" sz="1600" dirty="0">
                <a:latin typeface="Arial" panose="020B0604020202020204" pitchFamily="34" charset="0"/>
                <a:ea typeface="微软雅黑" panose="020B0503020204020204" pitchFamily="34" charset="-122"/>
              </a:rPr>
              <a:t>(</a:t>
            </a:r>
            <a:r>
              <a:rPr lang="ko-KR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이동식</a:t>
            </a:r>
            <a:r>
              <a:rPr lang="en-US" altLang="ko-KR" sz="1600" dirty="0">
                <a:latin typeface="Arial" panose="020B0604020202020204" pitchFamily="34" charset="0"/>
                <a:ea typeface="微软雅黑" panose="020B0503020204020204" pitchFamily="34" charset="-122"/>
              </a:rPr>
              <a:t>)</a:t>
            </a:r>
            <a:r>
              <a:rPr lang="ko-KR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ea typeface="微软雅黑" panose="020B0503020204020204" pitchFamily="34" charset="-122"/>
              </a:rPr>
              <a:t>VS 30</a:t>
            </a:r>
            <a:r>
              <a:rPr lang="ko-KR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억원 </a:t>
            </a:r>
            <a:r>
              <a:rPr lang="en-US" altLang="ko-KR" sz="1600" dirty="0">
                <a:latin typeface="Arial" panose="020B0604020202020204" pitchFamily="34" charset="0"/>
                <a:ea typeface="微软雅黑" panose="020B0503020204020204" pitchFamily="34" charset="-122"/>
              </a:rPr>
              <a:t>(</a:t>
            </a:r>
            <a:r>
              <a:rPr lang="ko-KR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고정식</a:t>
            </a:r>
            <a:r>
              <a:rPr lang="en-US" altLang="ko-KR" sz="16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)</a:t>
            </a:r>
            <a:endParaRPr lang="en-US" altLang="ko-KR" sz="16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 짧은 공사 기간</a:t>
            </a:r>
            <a:r>
              <a:rPr lang="en-US" altLang="ko-KR" sz="1600" dirty="0">
                <a:latin typeface="Arial" panose="020B0604020202020204" pitchFamily="34" charset="0"/>
                <a:ea typeface="微软雅黑" panose="020B0503020204020204" pitchFamily="34" charset="-122"/>
              </a:rPr>
              <a:t>(</a:t>
            </a:r>
            <a:r>
              <a:rPr lang="ko-KR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기존대비 </a:t>
            </a:r>
            <a:r>
              <a:rPr lang="en-US" altLang="ko-KR" sz="1600" dirty="0">
                <a:latin typeface="Arial" panose="020B0604020202020204" pitchFamily="34" charset="0"/>
                <a:ea typeface="微软雅黑" panose="020B0503020204020204" pitchFamily="34" charset="-122"/>
              </a:rPr>
              <a:t>1/10) </a:t>
            </a:r>
          </a:p>
          <a:p>
            <a:pPr marL="285750" indent="-285750">
              <a:lnSpc>
                <a:spcPct val="20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기존 충전소 대비 </a:t>
            </a:r>
            <a:r>
              <a:rPr lang="en-US" altLang="ko-KR" sz="1600" dirty="0">
                <a:latin typeface="Arial" panose="020B0604020202020204" pitchFamily="34" charset="0"/>
                <a:ea typeface="微软雅黑" panose="020B0503020204020204" pitchFamily="34" charset="-122"/>
              </a:rPr>
              <a:t>30%</a:t>
            </a:r>
            <a:r>
              <a:rPr lang="ko-KR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의 부지만 </a:t>
            </a:r>
            <a:r>
              <a:rPr lang="ko-KR" altLang="en-US" sz="16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필요</a:t>
            </a:r>
            <a:endParaRPr lang="en-US" altLang="ko-KR" sz="16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수요가 부족해 고정 수소충전소가 들어서기에 부담스러운 곳</a:t>
            </a:r>
            <a:r>
              <a:rPr lang="en-US" altLang="ko-KR" sz="1600" dirty="0">
                <a:latin typeface="Arial" panose="020B0604020202020204" pitchFamily="34" charset="0"/>
                <a:ea typeface="微软雅黑" panose="020B0503020204020204" pitchFamily="34" charset="-122"/>
              </a:rPr>
              <a:t>, </a:t>
            </a:r>
            <a:r>
              <a:rPr lang="ko-KR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지리적으로 접근이 어려운 곳에 설치가능</a:t>
            </a:r>
            <a:r>
              <a:rPr lang="en-US" altLang="ko-KR" sz="1600" dirty="0">
                <a:latin typeface="Arial" panose="020B0604020202020204" pitchFamily="34" charset="0"/>
                <a:ea typeface="微软雅黑" panose="020B0503020204020204" pitchFamily="34" charset="-122"/>
              </a:rPr>
              <a:t>.</a:t>
            </a:r>
            <a:r>
              <a:rPr lang="ko-KR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endParaRPr lang="en-US" altLang="ko-KR" sz="16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C00000"/>
              </a:buClr>
            </a:pP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736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37"/>
          <p:cNvSpPr>
            <a:spLocks noChangeAspect="1"/>
          </p:cNvSpPr>
          <p:nvPr/>
        </p:nvSpPr>
        <p:spPr bwMode="auto">
          <a:xfrm rot="5400000">
            <a:off x="4683432" y="-2680538"/>
            <a:ext cx="2825133" cy="12192006"/>
          </a:xfrm>
          <a:prstGeom prst="rect">
            <a:avLst/>
          </a:prstGeom>
          <a:solidFill>
            <a:srgbClr val="002060"/>
          </a:soli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文本框 8"/>
          <p:cNvSpPr txBox="1">
            <a:spLocks noChangeAspect="1"/>
          </p:cNvSpPr>
          <p:nvPr/>
        </p:nvSpPr>
        <p:spPr>
          <a:xfrm>
            <a:off x="3920016" y="2596408"/>
            <a:ext cx="435196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>
                <a:solidFill>
                  <a:schemeClr val="bg1"/>
                </a:solidFill>
                <a:latin typeface="210 맨발의청춘 B" panose="02020603020101020101" pitchFamily="18" charset="-127"/>
                <a:ea typeface="微软雅黑" panose="020B0503020204020204" pitchFamily="34" charset="-122"/>
              </a:rPr>
              <a:t>HYGEN</a:t>
            </a:r>
            <a:endParaRPr lang="zh-CN" altLang="en-US" sz="8800" dirty="0">
              <a:solidFill>
                <a:schemeClr val="bg1"/>
              </a:solidFill>
              <a:latin typeface="210 맨발의청춘 B" panose="02020603020101020101" pitchFamily="18" charset="-127"/>
              <a:ea typeface="微软雅黑" panose="020B0503020204020204" pitchFamily="34" charset="-122"/>
            </a:endParaRPr>
          </a:p>
        </p:txBody>
      </p:sp>
      <p:sp>
        <p:nvSpPr>
          <p:cNvPr id="5" name="文本框 1">
            <a:extLst>
              <a:ext uri="{FF2B5EF4-FFF2-40B4-BE49-F238E27FC236}">
                <a16:creationId xmlns:a16="http://schemas.microsoft.com/office/drawing/2014/main" id="{B0809443-815E-4B26-A8D9-02DAADD4175D}"/>
              </a:ext>
            </a:extLst>
          </p:cNvPr>
          <p:cNvSpPr txBox="1"/>
          <p:nvPr/>
        </p:nvSpPr>
        <p:spPr>
          <a:xfrm>
            <a:off x="2315318" y="4155808"/>
            <a:ext cx="7561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한정한 자원을 최대한 활용하여 초기 시장 형성 </a:t>
            </a:r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2497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6415315" y="1467894"/>
            <a:ext cx="5171798" cy="4754523"/>
          </a:xfrm>
          <a:prstGeom prst="rect">
            <a:avLst/>
          </a:prstGeom>
          <a:solidFill>
            <a:srgbClr val="002060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组合 1"/>
          <p:cNvGrpSpPr/>
          <p:nvPr/>
        </p:nvGrpSpPr>
        <p:grpSpPr>
          <a:xfrm flipH="1">
            <a:off x="11087930" y="-24"/>
            <a:ext cx="924437" cy="838796"/>
            <a:chOff x="5657384" y="337626"/>
            <a:chExt cx="2609348" cy="2367616"/>
          </a:xfrm>
        </p:grpSpPr>
        <p:sp>
          <p:nvSpPr>
            <p:cNvPr id="3" name="Freeform 19"/>
            <p:cNvSpPr>
              <a:spLocks/>
            </p:cNvSpPr>
            <p:nvPr/>
          </p:nvSpPr>
          <p:spPr bwMode="auto">
            <a:xfrm rot="5400000">
              <a:off x="6070308" y="1917826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" name="Freeform 19"/>
            <p:cNvSpPr>
              <a:spLocks/>
            </p:cNvSpPr>
            <p:nvPr/>
          </p:nvSpPr>
          <p:spPr bwMode="auto">
            <a:xfrm rot="5400000">
              <a:off x="5702315" y="1018019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19"/>
            <p:cNvSpPr>
              <a:spLocks/>
            </p:cNvSpPr>
            <p:nvPr/>
          </p:nvSpPr>
          <p:spPr bwMode="auto">
            <a:xfrm rot="5400000">
              <a:off x="6764519" y="1117096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19"/>
            <p:cNvSpPr>
              <a:spLocks/>
            </p:cNvSpPr>
            <p:nvPr/>
          </p:nvSpPr>
          <p:spPr bwMode="auto">
            <a:xfrm rot="5400000">
              <a:off x="6771102" y="292695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19"/>
            <p:cNvSpPr>
              <a:spLocks/>
            </p:cNvSpPr>
            <p:nvPr/>
          </p:nvSpPr>
          <p:spPr bwMode="auto">
            <a:xfrm rot="5400000">
              <a:off x="7479316" y="733313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972055" y="302646"/>
            <a:ext cx="1007399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artika" panose="02020503030404060203" pitchFamily="18" charset="0"/>
              </a:rPr>
              <a:t>HYGEN</a:t>
            </a:r>
            <a:endParaRPr lang="en-US" altLang="zh-CN" sz="2800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artika" panose="02020503030404060203" pitchFamily="18" charset="0"/>
            </a:endParaRPr>
          </a:p>
        </p:txBody>
      </p:sp>
      <p:sp>
        <p:nvSpPr>
          <p:cNvPr id="15" name="Freeform 19"/>
          <p:cNvSpPr>
            <a:spLocks/>
          </p:cNvSpPr>
          <p:nvPr/>
        </p:nvSpPr>
        <p:spPr bwMode="auto">
          <a:xfrm rot="10800000">
            <a:off x="242271" y="198533"/>
            <a:ext cx="571116" cy="640238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文本框 9"/>
          <p:cNvSpPr txBox="1"/>
          <p:nvPr/>
        </p:nvSpPr>
        <p:spPr>
          <a:xfrm>
            <a:off x="333776" y="25704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文本框 1">
            <a:extLst>
              <a:ext uri="{FF2B5EF4-FFF2-40B4-BE49-F238E27FC236}">
                <a16:creationId xmlns:a16="http://schemas.microsoft.com/office/drawing/2014/main" id="{B0809443-815E-4B26-A8D9-02DAADD4175D}"/>
              </a:ext>
            </a:extLst>
          </p:cNvPr>
          <p:cNvSpPr txBox="1"/>
          <p:nvPr/>
        </p:nvSpPr>
        <p:spPr>
          <a:xfrm>
            <a:off x="6647291" y="1724683"/>
            <a:ext cx="4440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최적의 이동식충전소 위치 추천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矩形 2">
            <a:extLst>
              <a:ext uri="{FF2B5EF4-FFF2-40B4-BE49-F238E27FC236}">
                <a16:creationId xmlns:a16="http://schemas.microsoft.com/office/drawing/2014/main" id="{0D056E4E-A258-4545-BB76-CCEBF87F6A43}"/>
              </a:ext>
            </a:extLst>
          </p:cNvPr>
          <p:cNvSpPr/>
          <p:nvPr/>
        </p:nvSpPr>
        <p:spPr>
          <a:xfrm>
            <a:off x="6675792" y="2393998"/>
            <a:ext cx="46630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accent2"/>
                </a:solidFill>
                <a:latin typeface="+mj-ea"/>
                <a:ea typeface="+mj-ea"/>
              </a:rPr>
              <a:t>빅데이터를 활용하여 이동식 수소 충전소의 최적의 부지 </a:t>
            </a:r>
            <a:r>
              <a:rPr lang="ko-KR" altLang="en-US" dirty="0" smtClean="0">
                <a:solidFill>
                  <a:schemeClr val="accent2"/>
                </a:solidFill>
                <a:latin typeface="+mj-ea"/>
                <a:ea typeface="+mj-ea"/>
              </a:rPr>
              <a:t>추천</a:t>
            </a:r>
            <a:endParaRPr lang="zh-CN" altLang="en-US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21" name="矩形 3">
            <a:extLst>
              <a:ext uri="{FF2B5EF4-FFF2-40B4-BE49-F238E27FC236}">
                <a16:creationId xmlns:a16="http://schemas.microsoft.com/office/drawing/2014/main" id="{90511469-289F-4E17-97A4-3C632B925E86}"/>
              </a:ext>
            </a:extLst>
          </p:cNvPr>
          <p:cNvSpPr/>
          <p:nvPr/>
        </p:nvSpPr>
        <p:spPr>
          <a:xfrm>
            <a:off x="6866776" y="3040329"/>
            <a:ext cx="329322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3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딥러닝</a:t>
            </a: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3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클러스터링</a:t>
            </a:r>
            <a:endParaRPr lang="en-US" altLang="ko-KR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3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중첩 분석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18818" y="1464639"/>
            <a:ext cx="5281568" cy="4757778"/>
            <a:chOff x="880612" y="1561272"/>
            <a:chExt cx="5281568" cy="4757778"/>
          </a:xfrm>
        </p:grpSpPr>
        <p:sp>
          <p:nvSpPr>
            <p:cNvPr id="22" name="椭圆 4">
              <a:extLst>
                <a:ext uri="{FF2B5EF4-FFF2-40B4-BE49-F238E27FC236}">
                  <a16:creationId xmlns:a16="http://schemas.microsoft.com/office/drawing/2014/main" id="{07D69A3C-CC1A-400C-B3D7-897BAFEDC5DD}"/>
                </a:ext>
              </a:extLst>
            </p:cNvPr>
            <p:cNvSpPr/>
            <p:nvPr/>
          </p:nvSpPr>
          <p:spPr>
            <a:xfrm rot="16200000" flipV="1">
              <a:off x="1762801" y="2161554"/>
              <a:ext cx="3426854" cy="3520550"/>
            </a:xfrm>
            <a:prstGeom prst="ellipse">
              <a:avLst/>
            </a:prstGeom>
            <a:noFill/>
            <a:ln w="25400">
              <a:solidFill>
                <a:srgbClr val="0A3F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3" name="椭圆 5">
              <a:extLst>
                <a:ext uri="{FF2B5EF4-FFF2-40B4-BE49-F238E27FC236}">
                  <a16:creationId xmlns:a16="http://schemas.microsoft.com/office/drawing/2014/main" id="{11054DAC-CCC6-43FF-899B-7454F42DB3C9}"/>
                </a:ext>
              </a:extLst>
            </p:cNvPr>
            <p:cNvSpPr/>
            <p:nvPr/>
          </p:nvSpPr>
          <p:spPr>
            <a:xfrm>
              <a:off x="3645615" y="1561272"/>
              <a:ext cx="1480062" cy="148006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C8C8C8"/>
                </a:gs>
              </a:gsLst>
              <a:lin ang="19800000" scaled="0"/>
              <a:tileRect/>
            </a:gradFill>
            <a:ln w="25400">
              <a:gradFill flip="none" rotWithShape="1">
                <a:gsLst>
                  <a:gs pos="53000">
                    <a:schemeClr val="bg1">
                      <a:alpha val="9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7200000" scaled="0"/>
                <a:tileRect/>
              </a:gradFill>
            </a:ln>
            <a:effectLst>
              <a:outerShdw blurRad="482600" dist="279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b="1" dirty="0">
                  <a:solidFill>
                    <a:srgbClr val="0A3F75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부지 선정 데이터</a:t>
              </a:r>
              <a:endParaRPr lang="en-US" altLang="zh-CN" sz="1400" b="1" dirty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4" name="椭圆 6">
              <a:extLst>
                <a:ext uri="{FF2B5EF4-FFF2-40B4-BE49-F238E27FC236}">
                  <a16:creationId xmlns:a16="http://schemas.microsoft.com/office/drawing/2014/main" id="{F0637956-B493-41CA-9CB5-22531752DC8F}"/>
                </a:ext>
              </a:extLst>
            </p:cNvPr>
            <p:cNvSpPr/>
            <p:nvPr/>
          </p:nvSpPr>
          <p:spPr>
            <a:xfrm>
              <a:off x="1868935" y="4838988"/>
              <a:ext cx="1480062" cy="148006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C8C8C8"/>
                </a:gs>
              </a:gsLst>
              <a:lin ang="19800000" scaled="0"/>
              <a:tileRect/>
            </a:gradFill>
            <a:ln w="25400">
              <a:gradFill flip="none" rotWithShape="1">
                <a:gsLst>
                  <a:gs pos="53000">
                    <a:schemeClr val="bg1">
                      <a:alpha val="9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7200000" scaled="0"/>
                <a:tileRect/>
              </a:gradFill>
            </a:ln>
            <a:effectLst>
              <a:outerShdw blurRad="482600" dist="279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b="1" dirty="0">
                  <a:solidFill>
                    <a:srgbClr val="0A3F75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현재 </a:t>
              </a:r>
              <a:r>
                <a:rPr lang="ko-KR" altLang="en-US" sz="1400" b="1" dirty="0" err="1">
                  <a:solidFill>
                    <a:srgbClr val="0A3F75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수소차</a:t>
              </a:r>
              <a:r>
                <a:rPr lang="ko-KR" altLang="en-US" sz="1400" b="1" dirty="0">
                  <a:solidFill>
                    <a:srgbClr val="0A3F75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 충전소</a:t>
              </a:r>
              <a:endParaRPr lang="en-US" altLang="zh-CN" sz="1400" b="1" dirty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5" name="椭圆 7">
              <a:extLst>
                <a:ext uri="{FF2B5EF4-FFF2-40B4-BE49-F238E27FC236}">
                  <a16:creationId xmlns:a16="http://schemas.microsoft.com/office/drawing/2014/main" id="{5C1AC52B-67E8-4DBD-92FF-4D85C34BF8B4}"/>
                </a:ext>
              </a:extLst>
            </p:cNvPr>
            <p:cNvSpPr/>
            <p:nvPr/>
          </p:nvSpPr>
          <p:spPr>
            <a:xfrm>
              <a:off x="3645615" y="4838988"/>
              <a:ext cx="1480062" cy="148006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C8C8C8"/>
                </a:gs>
              </a:gsLst>
              <a:lin ang="19800000" scaled="0"/>
              <a:tileRect/>
            </a:gradFill>
            <a:ln w="25400">
              <a:gradFill flip="none" rotWithShape="1">
                <a:gsLst>
                  <a:gs pos="53000">
                    <a:schemeClr val="bg1">
                      <a:alpha val="9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7200000" scaled="0"/>
                <a:tileRect/>
              </a:gradFill>
            </a:ln>
            <a:effectLst>
              <a:outerShdw blurRad="482600" dist="279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b="1" dirty="0">
                  <a:solidFill>
                    <a:srgbClr val="0A3F75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 </a:t>
              </a:r>
              <a:r>
                <a:rPr lang="ko-KR" altLang="en-US" sz="1400" b="1" dirty="0">
                  <a:solidFill>
                    <a:srgbClr val="0A3F75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이동형 수소 충전소의 운영 비용</a:t>
              </a:r>
              <a:endParaRPr lang="en-US" altLang="zh-CN" sz="1400" b="1" dirty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6" name="椭圆 8">
              <a:extLst>
                <a:ext uri="{FF2B5EF4-FFF2-40B4-BE49-F238E27FC236}">
                  <a16:creationId xmlns:a16="http://schemas.microsoft.com/office/drawing/2014/main" id="{EF7C77FF-67B4-4C9F-A6FB-F36283C70724}"/>
                </a:ext>
              </a:extLst>
            </p:cNvPr>
            <p:cNvSpPr/>
            <p:nvPr/>
          </p:nvSpPr>
          <p:spPr>
            <a:xfrm>
              <a:off x="880612" y="3181798"/>
              <a:ext cx="1480062" cy="148006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C8C8C8"/>
                </a:gs>
              </a:gsLst>
              <a:lin ang="19800000" scaled="0"/>
              <a:tileRect/>
            </a:gradFill>
            <a:ln w="25400">
              <a:gradFill flip="none" rotWithShape="1">
                <a:gsLst>
                  <a:gs pos="53000">
                    <a:schemeClr val="bg1">
                      <a:alpha val="9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7200000" scaled="0"/>
                <a:tileRect/>
              </a:gradFill>
            </a:ln>
            <a:effectLst>
              <a:outerShdw blurRad="482600" dist="279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b="1" dirty="0">
                  <a:solidFill>
                    <a:srgbClr val="0A3F75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서울시 전기차 보급실적</a:t>
              </a:r>
              <a:endParaRPr lang="en-US" altLang="zh-CN" sz="1400" b="1" dirty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7" name="椭圆 9">
              <a:extLst>
                <a:ext uri="{FF2B5EF4-FFF2-40B4-BE49-F238E27FC236}">
                  <a16:creationId xmlns:a16="http://schemas.microsoft.com/office/drawing/2014/main" id="{D170DE93-B401-4093-BCC7-72BD7937D639}"/>
                </a:ext>
              </a:extLst>
            </p:cNvPr>
            <p:cNvSpPr/>
            <p:nvPr/>
          </p:nvSpPr>
          <p:spPr>
            <a:xfrm>
              <a:off x="4682118" y="3181798"/>
              <a:ext cx="1480062" cy="148006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C8C8C8"/>
                </a:gs>
              </a:gsLst>
              <a:lin ang="19800000" scaled="0"/>
              <a:tileRect/>
            </a:gradFill>
            <a:ln w="25400">
              <a:gradFill flip="none" rotWithShape="1">
                <a:gsLst>
                  <a:gs pos="53000">
                    <a:schemeClr val="bg1">
                      <a:alpha val="9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7200000" scaled="0"/>
                <a:tileRect/>
              </a:gradFill>
            </a:ln>
            <a:effectLst>
              <a:outerShdw blurRad="482600" dist="279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b="1" dirty="0">
                  <a:solidFill>
                    <a:srgbClr val="0A3F75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구별 자동차 등록대수</a:t>
              </a:r>
              <a:endParaRPr lang="en-US" altLang="zh-CN" sz="1400" b="1" dirty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8" name="椭圆 10">
              <a:extLst>
                <a:ext uri="{FF2B5EF4-FFF2-40B4-BE49-F238E27FC236}">
                  <a16:creationId xmlns:a16="http://schemas.microsoft.com/office/drawing/2014/main" id="{5CAEDB50-3F56-404A-946D-0D9710DCF242}"/>
                </a:ext>
              </a:extLst>
            </p:cNvPr>
            <p:cNvSpPr/>
            <p:nvPr/>
          </p:nvSpPr>
          <p:spPr>
            <a:xfrm>
              <a:off x="1868935" y="1569629"/>
              <a:ext cx="1480062" cy="148006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C8C8C8"/>
                </a:gs>
              </a:gsLst>
              <a:lin ang="19800000" scaled="0"/>
              <a:tileRect/>
            </a:gradFill>
            <a:ln w="25400">
              <a:gradFill flip="none" rotWithShape="1">
                <a:gsLst>
                  <a:gs pos="53000">
                    <a:schemeClr val="bg1">
                      <a:alpha val="9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7200000" scaled="0"/>
                <a:tileRect/>
              </a:gradFill>
            </a:ln>
            <a:effectLst>
              <a:outerShdw blurRad="482600" dist="279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b="1" dirty="0">
                  <a:solidFill>
                    <a:srgbClr val="0A3F75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교통량 데이터</a:t>
              </a:r>
              <a:endParaRPr lang="en-US" altLang="zh-CN" sz="1400" b="1" dirty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9" name="矩形 11">
              <a:extLst>
                <a:ext uri="{FF2B5EF4-FFF2-40B4-BE49-F238E27FC236}">
                  <a16:creationId xmlns:a16="http://schemas.microsoft.com/office/drawing/2014/main" id="{C7CFD836-96D1-419F-A194-12D58B966145}"/>
                </a:ext>
              </a:extLst>
            </p:cNvPr>
            <p:cNvSpPr/>
            <p:nvPr/>
          </p:nvSpPr>
          <p:spPr>
            <a:xfrm>
              <a:off x="2720465" y="3667911"/>
              <a:ext cx="166518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b="1" spc="300" dirty="0">
                  <a:solidFill>
                    <a:schemeClr val="accent5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활용데이터</a:t>
              </a:r>
              <a:endParaRPr lang="zh-CN" altLang="en-US" sz="4400" b="1" spc="300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2341256" y="378707"/>
            <a:ext cx="7818744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artika" panose="02020503030404060203" pitchFamily="18" charset="0"/>
              </a:rPr>
              <a:t>- </a:t>
            </a:r>
            <a:r>
              <a:rPr lang="ko-KR" altLang="en-US" sz="2000" dirty="0" smtClean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artika" panose="02020503030404060203" pitchFamily="18" charset="0"/>
              </a:rPr>
              <a:t>빅데이터를 </a:t>
            </a:r>
            <a:r>
              <a:rPr lang="ko-KR" altLang="en-US" sz="20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artika" panose="02020503030404060203" pitchFamily="18" charset="0"/>
              </a:rPr>
              <a:t>활용한 이동식 수소 충전소 최적의 부지 추천 시스템 </a:t>
            </a:r>
            <a:r>
              <a:rPr lang="ko-KR" altLang="en-US" sz="2000" dirty="0" smtClean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artika" panose="02020503030404060203" pitchFamily="18" charset="0"/>
              </a:rPr>
              <a:t>구축</a:t>
            </a:r>
            <a:endParaRPr lang="en-US" altLang="zh-CN" sz="2000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artika" panose="0202050303040406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08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1487679" y="1750467"/>
            <a:ext cx="8839200" cy="361405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组合 1"/>
          <p:cNvGrpSpPr/>
          <p:nvPr/>
        </p:nvGrpSpPr>
        <p:grpSpPr>
          <a:xfrm flipH="1">
            <a:off x="11087930" y="-24"/>
            <a:ext cx="924437" cy="838796"/>
            <a:chOff x="5657384" y="337626"/>
            <a:chExt cx="2609348" cy="2367616"/>
          </a:xfrm>
        </p:grpSpPr>
        <p:sp>
          <p:nvSpPr>
            <p:cNvPr id="3" name="Freeform 19"/>
            <p:cNvSpPr>
              <a:spLocks/>
            </p:cNvSpPr>
            <p:nvPr/>
          </p:nvSpPr>
          <p:spPr bwMode="auto">
            <a:xfrm rot="5400000">
              <a:off x="6070308" y="1917826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" name="Freeform 19"/>
            <p:cNvSpPr>
              <a:spLocks/>
            </p:cNvSpPr>
            <p:nvPr/>
          </p:nvSpPr>
          <p:spPr bwMode="auto">
            <a:xfrm rot="5400000">
              <a:off x="5702315" y="1018019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19"/>
            <p:cNvSpPr>
              <a:spLocks/>
            </p:cNvSpPr>
            <p:nvPr/>
          </p:nvSpPr>
          <p:spPr bwMode="auto">
            <a:xfrm rot="5400000">
              <a:off x="6764519" y="1117096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19"/>
            <p:cNvSpPr>
              <a:spLocks/>
            </p:cNvSpPr>
            <p:nvPr/>
          </p:nvSpPr>
          <p:spPr bwMode="auto">
            <a:xfrm rot="5400000">
              <a:off x="6771102" y="292695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19"/>
            <p:cNvSpPr>
              <a:spLocks/>
            </p:cNvSpPr>
            <p:nvPr/>
          </p:nvSpPr>
          <p:spPr bwMode="auto">
            <a:xfrm rot="5400000">
              <a:off x="7479316" y="733313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004489" y="2651463"/>
            <a:ext cx="2146555" cy="1780995"/>
            <a:chOff x="2378375" y="2589600"/>
            <a:chExt cx="2146555" cy="1780995"/>
          </a:xfrm>
        </p:grpSpPr>
        <p:sp>
          <p:nvSpPr>
            <p:cNvPr id="18" name="任意多边形 75">
              <a:extLst>
                <a:ext uri="{FF2B5EF4-FFF2-40B4-BE49-F238E27FC236}">
                  <a16:creationId xmlns:a16="http://schemas.microsoft.com/office/drawing/2014/main" id="{37BE8E3A-849D-BD41-9AB5-74B6CD23CAA8}"/>
                </a:ext>
              </a:extLst>
            </p:cNvPr>
            <p:cNvSpPr/>
            <p:nvPr/>
          </p:nvSpPr>
          <p:spPr>
            <a:xfrm rot="16200000">
              <a:off x="2561155" y="2406821"/>
              <a:ext cx="1780995" cy="2146554"/>
            </a:xfrm>
            <a:custGeom>
              <a:avLst/>
              <a:gdLst>
                <a:gd name="connsiteX0" fmla="*/ 1222016 w 2444032"/>
                <a:gd name="connsiteY0" fmla="*/ 0 h 2945682"/>
                <a:gd name="connsiteX1" fmla="*/ 2444032 w 2444032"/>
                <a:gd name="connsiteY1" fmla="*/ 1222016 h 2945682"/>
                <a:gd name="connsiteX2" fmla="*/ 1697680 w 2444032"/>
                <a:gd name="connsiteY2" fmla="*/ 2348000 h 2945682"/>
                <a:gd name="connsiteX3" fmla="*/ 1624728 w 2444032"/>
                <a:gd name="connsiteY3" fmla="*/ 2374701 h 2945682"/>
                <a:gd name="connsiteX4" fmla="*/ 1624728 w 2444032"/>
                <a:gd name="connsiteY4" fmla="*/ 2548807 h 2945682"/>
                <a:gd name="connsiteX5" fmla="*/ 1222016 w 2444032"/>
                <a:gd name="connsiteY5" fmla="*/ 2945682 h 2945682"/>
                <a:gd name="connsiteX6" fmla="*/ 819305 w 2444032"/>
                <a:gd name="connsiteY6" fmla="*/ 2548807 h 2945682"/>
                <a:gd name="connsiteX7" fmla="*/ 819305 w 2444032"/>
                <a:gd name="connsiteY7" fmla="*/ 2374701 h 2945682"/>
                <a:gd name="connsiteX8" fmla="*/ 746352 w 2444032"/>
                <a:gd name="connsiteY8" fmla="*/ 2348000 h 2945682"/>
                <a:gd name="connsiteX9" fmla="*/ 0 w 2444032"/>
                <a:gd name="connsiteY9" fmla="*/ 1222016 h 2945682"/>
                <a:gd name="connsiteX10" fmla="*/ 1222016 w 2444032"/>
                <a:gd name="connsiteY10" fmla="*/ 0 h 294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44032" h="2945682">
                  <a:moveTo>
                    <a:pt x="1222016" y="0"/>
                  </a:moveTo>
                  <a:cubicBezTo>
                    <a:pt x="1896917" y="0"/>
                    <a:pt x="2444032" y="547115"/>
                    <a:pt x="2444032" y="1222016"/>
                  </a:cubicBezTo>
                  <a:cubicBezTo>
                    <a:pt x="2444032" y="1728192"/>
                    <a:pt x="2136280" y="2162488"/>
                    <a:pt x="1697680" y="2348000"/>
                  </a:cubicBezTo>
                  <a:lnTo>
                    <a:pt x="1624728" y="2374701"/>
                  </a:lnTo>
                  <a:lnTo>
                    <a:pt x="1624728" y="2548807"/>
                  </a:lnTo>
                  <a:lnTo>
                    <a:pt x="1222016" y="2945682"/>
                  </a:lnTo>
                  <a:lnTo>
                    <a:pt x="819305" y="2548807"/>
                  </a:lnTo>
                  <a:lnTo>
                    <a:pt x="819305" y="2374701"/>
                  </a:lnTo>
                  <a:lnTo>
                    <a:pt x="746352" y="2348000"/>
                  </a:lnTo>
                  <a:cubicBezTo>
                    <a:pt x="307752" y="2162488"/>
                    <a:pt x="0" y="1728192"/>
                    <a:pt x="0" y="1222016"/>
                  </a:cubicBezTo>
                  <a:cubicBezTo>
                    <a:pt x="0" y="547115"/>
                    <a:pt x="547115" y="0"/>
                    <a:pt x="122201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rgbClr val="C8C8C8"/>
                </a:gs>
              </a:gsLst>
              <a:lin ang="19800000" scaled="0"/>
              <a:tileRect/>
            </a:gradFill>
            <a:ln w="25400">
              <a:gradFill flip="none" rotWithShape="1">
                <a:gsLst>
                  <a:gs pos="53000">
                    <a:schemeClr val="bg1">
                      <a:alpha val="9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7200000" scaled="0"/>
                <a:tileRect/>
              </a:gradFill>
            </a:ln>
            <a:effectLst>
              <a:outerShdw blurRad="482600" dist="279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rgbClr val="181818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2378375" y="3141689"/>
              <a:ext cx="171196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빅데이터 확보</a:t>
              </a:r>
              <a:endPara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834002" y="2651463"/>
            <a:ext cx="2146556" cy="1780997"/>
            <a:chOff x="4179785" y="2654296"/>
            <a:chExt cx="2146556" cy="1780997"/>
          </a:xfrm>
        </p:grpSpPr>
        <p:sp>
          <p:nvSpPr>
            <p:cNvPr id="17" name="任意多边形 74">
              <a:extLst>
                <a:ext uri="{FF2B5EF4-FFF2-40B4-BE49-F238E27FC236}">
                  <a16:creationId xmlns:a16="http://schemas.microsoft.com/office/drawing/2014/main" id="{2E22A3DF-3866-754E-B21C-2EDE140B81CE}"/>
                </a:ext>
              </a:extLst>
            </p:cNvPr>
            <p:cNvSpPr/>
            <p:nvPr/>
          </p:nvSpPr>
          <p:spPr>
            <a:xfrm rot="16200000">
              <a:off x="4362564" y="2471517"/>
              <a:ext cx="1780997" cy="2146556"/>
            </a:xfrm>
            <a:custGeom>
              <a:avLst/>
              <a:gdLst>
                <a:gd name="connsiteX0" fmla="*/ 1222016 w 2444032"/>
                <a:gd name="connsiteY0" fmla="*/ 0 h 2945682"/>
                <a:gd name="connsiteX1" fmla="*/ 2444032 w 2444032"/>
                <a:gd name="connsiteY1" fmla="*/ 1222016 h 2945682"/>
                <a:gd name="connsiteX2" fmla="*/ 1697680 w 2444032"/>
                <a:gd name="connsiteY2" fmla="*/ 2348000 h 2945682"/>
                <a:gd name="connsiteX3" fmla="*/ 1624728 w 2444032"/>
                <a:gd name="connsiteY3" fmla="*/ 2374701 h 2945682"/>
                <a:gd name="connsiteX4" fmla="*/ 1624728 w 2444032"/>
                <a:gd name="connsiteY4" fmla="*/ 2548807 h 2945682"/>
                <a:gd name="connsiteX5" fmla="*/ 1222016 w 2444032"/>
                <a:gd name="connsiteY5" fmla="*/ 2945682 h 2945682"/>
                <a:gd name="connsiteX6" fmla="*/ 819305 w 2444032"/>
                <a:gd name="connsiteY6" fmla="*/ 2548807 h 2945682"/>
                <a:gd name="connsiteX7" fmla="*/ 819305 w 2444032"/>
                <a:gd name="connsiteY7" fmla="*/ 2374701 h 2945682"/>
                <a:gd name="connsiteX8" fmla="*/ 746352 w 2444032"/>
                <a:gd name="connsiteY8" fmla="*/ 2348000 h 2945682"/>
                <a:gd name="connsiteX9" fmla="*/ 0 w 2444032"/>
                <a:gd name="connsiteY9" fmla="*/ 1222016 h 2945682"/>
                <a:gd name="connsiteX10" fmla="*/ 1222016 w 2444032"/>
                <a:gd name="connsiteY10" fmla="*/ 0 h 294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44032" h="2945682">
                  <a:moveTo>
                    <a:pt x="1222016" y="0"/>
                  </a:moveTo>
                  <a:cubicBezTo>
                    <a:pt x="1896917" y="0"/>
                    <a:pt x="2444032" y="547115"/>
                    <a:pt x="2444032" y="1222016"/>
                  </a:cubicBezTo>
                  <a:cubicBezTo>
                    <a:pt x="2444032" y="1728192"/>
                    <a:pt x="2136280" y="2162488"/>
                    <a:pt x="1697680" y="2348000"/>
                  </a:cubicBezTo>
                  <a:lnTo>
                    <a:pt x="1624728" y="2374701"/>
                  </a:lnTo>
                  <a:lnTo>
                    <a:pt x="1624728" y="2548807"/>
                  </a:lnTo>
                  <a:lnTo>
                    <a:pt x="1222016" y="2945682"/>
                  </a:lnTo>
                  <a:lnTo>
                    <a:pt x="819305" y="2548807"/>
                  </a:lnTo>
                  <a:lnTo>
                    <a:pt x="819305" y="2374701"/>
                  </a:lnTo>
                  <a:lnTo>
                    <a:pt x="746352" y="2348000"/>
                  </a:lnTo>
                  <a:cubicBezTo>
                    <a:pt x="307752" y="2162488"/>
                    <a:pt x="0" y="1728192"/>
                    <a:pt x="0" y="1222016"/>
                  </a:cubicBezTo>
                  <a:cubicBezTo>
                    <a:pt x="0" y="547115"/>
                    <a:pt x="547115" y="0"/>
                    <a:pt x="1222016" y="0"/>
                  </a:cubicBezTo>
                  <a:close/>
                </a:path>
              </a:pathLst>
            </a:custGeom>
            <a:solidFill>
              <a:srgbClr val="0A3F75"/>
            </a:solidFill>
            <a:ln w="101600">
              <a:noFill/>
            </a:ln>
            <a:effectLst>
              <a:outerShdw blurRad="317500" dist="1143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2">
              <a:extLst>
                <a:ext uri="{FF2B5EF4-FFF2-40B4-BE49-F238E27FC236}">
                  <a16:creationId xmlns:a16="http://schemas.microsoft.com/office/drawing/2014/main" id="{3569C58F-AB7E-F641-AFF3-E9674623FBEB}"/>
                </a:ext>
              </a:extLst>
            </p:cNvPr>
            <p:cNvSpPr/>
            <p:nvPr/>
          </p:nvSpPr>
          <p:spPr>
            <a:xfrm>
              <a:off x="4569891" y="3036962"/>
              <a:ext cx="94397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b="1" dirty="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최적 입지  분석</a:t>
              </a:r>
              <a:endParaRPr lang="zh-CN" altLang="en-US" sz="2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7663515" y="2657069"/>
            <a:ext cx="2146555" cy="1780995"/>
            <a:chOff x="5989514" y="2669831"/>
            <a:chExt cx="2146555" cy="1780995"/>
          </a:xfrm>
        </p:grpSpPr>
        <p:sp>
          <p:nvSpPr>
            <p:cNvPr id="20" name="任意多边形 75">
              <a:extLst>
                <a:ext uri="{FF2B5EF4-FFF2-40B4-BE49-F238E27FC236}">
                  <a16:creationId xmlns:a16="http://schemas.microsoft.com/office/drawing/2014/main" id="{B316A306-6838-6343-8DBE-6FE7F7E57D54}"/>
                </a:ext>
              </a:extLst>
            </p:cNvPr>
            <p:cNvSpPr/>
            <p:nvPr/>
          </p:nvSpPr>
          <p:spPr>
            <a:xfrm rot="16200000">
              <a:off x="6172294" y="2487052"/>
              <a:ext cx="1780995" cy="2146554"/>
            </a:xfrm>
            <a:custGeom>
              <a:avLst/>
              <a:gdLst>
                <a:gd name="connsiteX0" fmla="*/ 1222016 w 2444032"/>
                <a:gd name="connsiteY0" fmla="*/ 0 h 2945682"/>
                <a:gd name="connsiteX1" fmla="*/ 2444032 w 2444032"/>
                <a:gd name="connsiteY1" fmla="*/ 1222016 h 2945682"/>
                <a:gd name="connsiteX2" fmla="*/ 1697680 w 2444032"/>
                <a:gd name="connsiteY2" fmla="*/ 2348000 h 2945682"/>
                <a:gd name="connsiteX3" fmla="*/ 1624728 w 2444032"/>
                <a:gd name="connsiteY3" fmla="*/ 2374701 h 2945682"/>
                <a:gd name="connsiteX4" fmla="*/ 1624728 w 2444032"/>
                <a:gd name="connsiteY4" fmla="*/ 2548807 h 2945682"/>
                <a:gd name="connsiteX5" fmla="*/ 1222016 w 2444032"/>
                <a:gd name="connsiteY5" fmla="*/ 2945682 h 2945682"/>
                <a:gd name="connsiteX6" fmla="*/ 819305 w 2444032"/>
                <a:gd name="connsiteY6" fmla="*/ 2548807 h 2945682"/>
                <a:gd name="connsiteX7" fmla="*/ 819305 w 2444032"/>
                <a:gd name="connsiteY7" fmla="*/ 2374701 h 2945682"/>
                <a:gd name="connsiteX8" fmla="*/ 746352 w 2444032"/>
                <a:gd name="connsiteY8" fmla="*/ 2348000 h 2945682"/>
                <a:gd name="connsiteX9" fmla="*/ 0 w 2444032"/>
                <a:gd name="connsiteY9" fmla="*/ 1222016 h 2945682"/>
                <a:gd name="connsiteX10" fmla="*/ 1222016 w 2444032"/>
                <a:gd name="connsiteY10" fmla="*/ 0 h 294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44032" h="2945682">
                  <a:moveTo>
                    <a:pt x="1222016" y="0"/>
                  </a:moveTo>
                  <a:cubicBezTo>
                    <a:pt x="1896917" y="0"/>
                    <a:pt x="2444032" y="547115"/>
                    <a:pt x="2444032" y="1222016"/>
                  </a:cubicBezTo>
                  <a:cubicBezTo>
                    <a:pt x="2444032" y="1728192"/>
                    <a:pt x="2136280" y="2162488"/>
                    <a:pt x="1697680" y="2348000"/>
                  </a:cubicBezTo>
                  <a:lnTo>
                    <a:pt x="1624728" y="2374701"/>
                  </a:lnTo>
                  <a:lnTo>
                    <a:pt x="1624728" y="2548807"/>
                  </a:lnTo>
                  <a:lnTo>
                    <a:pt x="1222016" y="2945682"/>
                  </a:lnTo>
                  <a:lnTo>
                    <a:pt x="819305" y="2548807"/>
                  </a:lnTo>
                  <a:lnTo>
                    <a:pt x="819305" y="2374701"/>
                  </a:lnTo>
                  <a:lnTo>
                    <a:pt x="746352" y="2348000"/>
                  </a:lnTo>
                  <a:cubicBezTo>
                    <a:pt x="307752" y="2162488"/>
                    <a:pt x="0" y="1728192"/>
                    <a:pt x="0" y="1222016"/>
                  </a:cubicBezTo>
                  <a:cubicBezTo>
                    <a:pt x="0" y="547115"/>
                    <a:pt x="547115" y="0"/>
                    <a:pt x="122201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rgbClr val="C8C8C8"/>
                </a:gs>
              </a:gsLst>
              <a:lin ang="19800000" scaled="0"/>
              <a:tileRect/>
            </a:gradFill>
            <a:ln w="25400">
              <a:gradFill flip="none" rotWithShape="1">
                <a:gsLst>
                  <a:gs pos="53000">
                    <a:schemeClr val="bg1">
                      <a:alpha val="9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7200000" scaled="0"/>
                <a:tileRect/>
              </a:gradFill>
            </a:ln>
            <a:effectLst>
              <a:outerShdw blurRad="482600" dist="279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rgbClr val="181818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4" name="矩形 12">
              <a:extLst>
                <a:ext uri="{FF2B5EF4-FFF2-40B4-BE49-F238E27FC236}">
                  <a16:creationId xmlns:a16="http://schemas.microsoft.com/office/drawing/2014/main" id="{A841007D-9822-BA45-A218-702E82E853F3}"/>
                </a:ext>
              </a:extLst>
            </p:cNvPr>
            <p:cNvSpPr/>
            <p:nvPr/>
          </p:nvSpPr>
          <p:spPr>
            <a:xfrm>
              <a:off x="5989514" y="3215293"/>
              <a:ext cx="171196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웹시스템</a:t>
              </a:r>
              <a:r>
                <a:rPr lang="ko-KR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 구축</a:t>
              </a:r>
              <a:endPara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文本框 7"/>
          <p:cNvSpPr txBox="1"/>
          <p:nvPr/>
        </p:nvSpPr>
        <p:spPr>
          <a:xfrm>
            <a:off x="972055" y="302646"/>
            <a:ext cx="1007399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artika" panose="02020503030404060203" pitchFamily="18" charset="0"/>
              </a:rPr>
              <a:t>HYGEN</a:t>
            </a:r>
            <a:endParaRPr lang="en-US" altLang="zh-CN" sz="2800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artika" panose="02020503030404060203" pitchFamily="18" charset="0"/>
            </a:endParaRPr>
          </a:p>
        </p:txBody>
      </p:sp>
      <p:sp>
        <p:nvSpPr>
          <p:cNvPr id="30" name="Freeform 19"/>
          <p:cNvSpPr>
            <a:spLocks/>
          </p:cNvSpPr>
          <p:nvPr/>
        </p:nvSpPr>
        <p:spPr bwMode="auto">
          <a:xfrm rot="10800000">
            <a:off x="242271" y="198533"/>
            <a:ext cx="571116" cy="640238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1" name="文本框 9"/>
          <p:cNvSpPr txBox="1"/>
          <p:nvPr/>
        </p:nvSpPr>
        <p:spPr>
          <a:xfrm>
            <a:off x="333776" y="25704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138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rcRect r="17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27" name="직선 연결선 26"/>
          <p:cNvCxnSpPr/>
          <p:nvPr/>
        </p:nvCxnSpPr>
        <p:spPr>
          <a:xfrm>
            <a:off x="4737100" y="4991100"/>
            <a:ext cx="336550" cy="13335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099" y="2371725"/>
            <a:ext cx="6899275" cy="4086226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8098" y="2264229"/>
            <a:ext cx="6899275" cy="431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65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033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>
            <a:off x="11087930" y="-24"/>
            <a:ext cx="924437" cy="838796"/>
            <a:chOff x="5657384" y="337626"/>
            <a:chExt cx="2609348" cy="2367616"/>
          </a:xfrm>
        </p:grpSpPr>
        <p:sp>
          <p:nvSpPr>
            <p:cNvPr id="3" name="Freeform 19"/>
            <p:cNvSpPr>
              <a:spLocks/>
            </p:cNvSpPr>
            <p:nvPr/>
          </p:nvSpPr>
          <p:spPr bwMode="auto">
            <a:xfrm rot="5400000">
              <a:off x="6070308" y="1917826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" name="Freeform 19"/>
            <p:cNvSpPr>
              <a:spLocks/>
            </p:cNvSpPr>
            <p:nvPr/>
          </p:nvSpPr>
          <p:spPr bwMode="auto">
            <a:xfrm rot="5400000">
              <a:off x="5702315" y="1018019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19"/>
            <p:cNvSpPr>
              <a:spLocks/>
            </p:cNvSpPr>
            <p:nvPr/>
          </p:nvSpPr>
          <p:spPr bwMode="auto">
            <a:xfrm rot="5400000">
              <a:off x="6764519" y="1117096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19"/>
            <p:cNvSpPr>
              <a:spLocks/>
            </p:cNvSpPr>
            <p:nvPr/>
          </p:nvSpPr>
          <p:spPr bwMode="auto">
            <a:xfrm rot="5400000">
              <a:off x="6771102" y="292695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19"/>
            <p:cNvSpPr>
              <a:spLocks/>
            </p:cNvSpPr>
            <p:nvPr/>
          </p:nvSpPr>
          <p:spPr bwMode="auto">
            <a:xfrm rot="5400000">
              <a:off x="7479316" y="733313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972055" y="302646"/>
            <a:ext cx="1007399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artika" panose="02020503030404060203" pitchFamily="18" charset="0"/>
              </a:rPr>
              <a:t>기대 효과</a:t>
            </a:r>
            <a:endParaRPr lang="en-US" altLang="zh-CN" sz="2800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artika" panose="02020503030404060203" pitchFamily="18" charset="0"/>
            </a:endParaRPr>
          </a:p>
        </p:txBody>
      </p:sp>
      <p:sp>
        <p:nvSpPr>
          <p:cNvPr id="15" name="Freeform 19"/>
          <p:cNvSpPr>
            <a:spLocks/>
          </p:cNvSpPr>
          <p:nvPr/>
        </p:nvSpPr>
        <p:spPr bwMode="auto">
          <a:xfrm rot="10800000">
            <a:off x="242271" y="198533"/>
            <a:ext cx="571116" cy="640238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文本框 9"/>
          <p:cNvSpPr txBox="1"/>
          <p:nvPr/>
        </p:nvSpPr>
        <p:spPr>
          <a:xfrm>
            <a:off x="333776" y="25704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6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6093729" y="1177585"/>
            <a:ext cx="4994201" cy="5114942"/>
            <a:chOff x="5906495" y="1193530"/>
            <a:chExt cx="4994201" cy="5114942"/>
          </a:xfrm>
        </p:grpSpPr>
        <p:grpSp>
          <p:nvGrpSpPr>
            <p:cNvPr id="9" name="그룹 8"/>
            <p:cNvGrpSpPr/>
            <p:nvPr/>
          </p:nvGrpSpPr>
          <p:grpSpPr>
            <a:xfrm rot="19832803">
              <a:off x="6808165" y="2186222"/>
              <a:ext cx="3288258" cy="3254356"/>
              <a:chOff x="4029217" y="2445141"/>
              <a:chExt cx="3937368" cy="3896772"/>
            </a:xfrm>
          </p:grpSpPr>
          <p:sp useBgFill="1">
            <p:nvSpPr>
              <p:cNvPr id="12" name="椭圆 4">
                <a:extLst>
                  <a:ext uri="{FF2B5EF4-FFF2-40B4-BE49-F238E27FC236}">
                    <a16:creationId xmlns:a16="http://schemas.microsoft.com/office/drawing/2014/main" id="{7B9CD15D-D7C3-45C1-A6BE-B53A868960F7}"/>
                  </a:ext>
                </a:extLst>
              </p:cNvPr>
              <p:cNvSpPr/>
              <p:nvPr/>
            </p:nvSpPr>
            <p:spPr>
              <a:xfrm>
                <a:off x="4225418" y="2482265"/>
                <a:ext cx="3741167" cy="3741167"/>
              </a:xfrm>
              <a:prstGeom prst="ellipse">
                <a:avLst/>
              </a:prstGeom>
              <a:ln w="101600">
                <a:solidFill>
                  <a:srgbClr val="0A3F75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2000"/>
                  </a:lnSpc>
                </a:pPr>
                <a:endPara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화살표: 갈매기형 수장 19">
                <a:extLst>
                  <a:ext uri="{FF2B5EF4-FFF2-40B4-BE49-F238E27FC236}">
                    <a16:creationId xmlns:a16="http://schemas.microsoft.com/office/drawing/2014/main" id="{F2E293B0-CB31-4487-91B2-108A7C4EE3A6}"/>
                  </a:ext>
                </a:extLst>
              </p:cNvPr>
              <p:cNvSpPr/>
              <p:nvPr/>
            </p:nvSpPr>
            <p:spPr>
              <a:xfrm rot="3050951">
                <a:off x="7390247" y="2986770"/>
                <a:ext cx="337306" cy="411451"/>
              </a:xfrm>
              <a:prstGeom prst="chevron">
                <a:avLst/>
              </a:prstGeom>
              <a:solidFill>
                <a:srgbClr val="0A3F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화살표: 갈매기형 수장 22">
                <a:extLst>
                  <a:ext uri="{FF2B5EF4-FFF2-40B4-BE49-F238E27FC236}">
                    <a16:creationId xmlns:a16="http://schemas.microsoft.com/office/drawing/2014/main" id="{7660C5F3-44FD-4806-A24E-45D41B047210}"/>
                  </a:ext>
                </a:extLst>
              </p:cNvPr>
              <p:cNvSpPr/>
              <p:nvPr/>
            </p:nvSpPr>
            <p:spPr>
              <a:xfrm rot="7389129">
                <a:off x="7496987" y="5164517"/>
                <a:ext cx="337306" cy="411451"/>
              </a:xfrm>
              <a:prstGeom prst="chevron">
                <a:avLst/>
              </a:prstGeom>
              <a:solidFill>
                <a:srgbClr val="0A3F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화살표: 갈매기형 수장 23">
                <a:extLst>
                  <a:ext uri="{FF2B5EF4-FFF2-40B4-BE49-F238E27FC236}">
                    <a16:creationId xmlns:a16="http://schemas.microsoft.com/office/drawing/2014/main" id="{07C16796-6610-4B58-99FE-445F838E7B5D}"/>
                  </a:ext>
                </a:extLst>
              </p:cNvPr>
              <p:cNvSpPr/>
              <p:nvPr/>
            </p:nvSpPr>
            <p:spPr>
              <a:xfrm rot="12339151">
                <a:off x="5343875" y="5930462"/>
                <a:ext cx="337306" cy="411451"/>
              </a:xfrm>
              <a:prstGeom prst="chevron">
                <a:avLst/>
              </a:prstGeom>
              <a:solidFill>
                <a:srgbClr val="0A3F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1ADB4B47-C04A-4547-A323-E9D196B58C2C}"/>
                  </a:ext>
                </a:extLst>
              </p:cNvPr>
              <p:cNvSpPr/>
              <p:nvPr/>
            </p:nvSpPr>
            <p:spPr>
              <a:xfrm rot="16200000">
                <a:off x="4066290" y="4348928"/>
                <a:ext cx="337306" cy="411451"/>
              </a:xfrm>
              <a:prstGeom prst="chevron">
                <a:avLst/>
              </a:prstGeom>
              <a:solidFill>
                <a:srgbClr val="0A3F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화살표: 갈매기형 수장 25">
                <a:extLst>
                  <a:ext uri="{FF2B5EF4-FFF2-40B4-BE49-F238E27FC236}">
                    <a16:creationId xmlns:a16="http://schemas.microsoft.com/office/drawing/2014/main" id="{7C663B78-7747-40A5-B18D-9C4E8660042E}"/>
                  </a:ext>
                </a:extLst>
              </p:cNvPr>
              <p:cNvSpPr/>
              <p:nvPr/>
            </p:nvSpPr>
            <p:spPr>
              <a:xfrm rot="20191673">
                <a:off x="5194684" y="2445141"/>
                <a:ext cx="337306" cy="411451"/>
              </a:xfrm>
              <a:prstGeom prst="chevron">
                <a:avLst/>
              </a:prstGeom>
              <a:solidFill>
                <a:srgbClr val="0A3F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椭圆 10">
              <a:extLst>
                <a:ext uri="{FF2B5EF4-FFF2-40B4-BE49-F238E27FC236}">
                  <a16:creationId xmlns:a16="http://schemas.microsoft.com/office/drawing/2014/main" id="{FAE952BE-C19B-470F-A290-8EB194F4240D}"/>
                </a:ext>
              </a:extLst>
            </p:cNvPr>
            <p:cNvSpPr/>
            <p:nvPr/>
          </p:nvSpPr>
          <p:spPr>
            <a:xfrm>
              <a:off x="5906495" y="2894092"/>
              <a:ext cx="1528198" cy="1528199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C8C8C8"/>
                </a:gs>
              </a:gsLst>
              <a:lin ang="19800000" scaled="0"/>
              <a:tileRect/>
            </a:gradFill>
            <a:ln w="25400">
              <a:gradFill flip="none" rotWithShape="1">
                <a:gsLst>
                  <a:gs pos="53000">
                    <a:schemeClr val="bg1">
                      <a:alpha val="9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7200000" scaled="0"/>
                <a:tileRect/>
              </a:gradFill>
            </a:ln>
            <a:effectLst>
              <a:outerShdw blurRad="482600" dist="279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600" b="1" dirty="0">
                  <a:solidFill>
                    <a:srgbClr val="0A3F75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인프라 확대</a:t>
              </a:r>
              <a:endParaRPr lang="zh-CN" altLang="en-US" sz="1600" b="1" dirty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4" name="椭圆 10">
              <a:extLst>
                <a:ext uri="{FF2B5EF4-FFF2-40B4-BE49-F238E27FC236}">
                  <a16:creationId xmlns:a16="http://schemas.microsoft.com/office/drawing/2014/main" id="{EE1EDD3E-800A-4B5D-BB5A-ECD055040403}"/>
                </a:ext>
              </a:extLst>
            </p:cNvPr>
            <p:cNvSpPr/>
            <p:nvPr/>
          </p:nvSpPr>
          <p:spPr>
            <a:xfrm>
              <a:off x="9372498" y="2014051"/>
              <a:ext cx="1528198" cy="1528199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C8C8C8"/>
                </a:gs>
              </a:gsLst>
              <a:lin ang="19800000" scaled="0"/>
              <a:tileRect/>
            </a:gradFill>
            <a:ln w="25400">
              <a:gradFill flip="none" rotWithShape="1">
                <a:gsLst>
                  <a:gs pos="53000">
                    <a:schemeClr val="bg1">
                      <a:alpha val="9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7200000" scaled="0"/>
                <a:tileRect/>
              </a:gradFill>
            </a:ln>
            <a:effectLst>
              <a:outerShdw blurRad="482600" dist="279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600" b="1" dirty="0" err="1">
                  <a:solidFill>
                    <a:srgbClr val="0A3F75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수소차</a:t>
              </a:r>
              <a:r>
                <a:rPr lang="ko-KR" altLang="en-US" sz="1600" b="1" dirty="0">
                  <a:solidFill>
                    <a:srgbClr val="0A3F75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 수요 증가</a:t>
              </a:r>
              <a:endParaRPr lang="zh-CN" altLang="en-US" sz="1600" b="1" dirty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7" name="椭圆 10">
              <a:extLst>
                <a:ext uri="{FF2B5EF4-FFF2-40B4-BE49-F238E27FC236}">
                  <a16:creationId xmlns:a16="http://schemas.microsoft.com/office/drawing/2014/main" id="{715572F9-9A85-4898-A70B-888E41577BF6}"/>
                </a:ext>
              </a:extLst>
            </p:cNvPr>
            <p:cNvSpPr/>
            <p:nvPr/>
          </p:nvSpPr>
          <p:spPr>
            <a:xfrm>
              <a:off x="9107184" y="4167121"/>
              <a:ext cx="1528198" cy="1528199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C8C8C8"/>
                </a:gs>
              </a:gsLst>
              <a:lin ang="19800000" scaled="0"/>
              <a:tileRect/>
            </a:gradFill>
            <a:ln w="25400">
              <a:gradFill flip="none" rotWithShape="1">
                <a:gsLst>
                  <a:gs pos="53000">
                    <a:schemeClr val="bg1">
                      <a:alpha val="9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7200000" scaled="0"/>
                <a:tileRect/>
              </a:gradFill>
            </a:ln>
            <a:effectLst>
              <a:outerShdw blurRad="482600" dist="279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600" b="1" dirty="0">
                  <a:solidFill>
                    <a:srgbClr val="0A3F75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수소 공급가</a:t>
              </a:r>
              <a:endParaRPr lang="en-US" altLang="ko-KR" sz="1600" b="1" dirty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  <a:p>
              <a:pPr algn="ctr"/>
              <a:r>
                <a:rPr lang="ko-KR" altLang="en-US" sz="1600" b="1" dirty="0">
                  <a:solidFill>
                    <a:srgbClr val="0A3F75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감소 </a:t>
              </a:r>
              <a:endParaRPr lang="zh-CN" altLang="en-US" sz="1600" b="1" dirty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8" name="椭圆 10">
              <a:extLst>
                <a:ext uri="{FF2B5EF4-FFF2-40B4-BE49-F238E27FC236}">
                  <a16:creationId xmlns:a16="http://schemas.microsoft.com/office/drawing/2014/main" id="{56A42198-7D1E-4B3C-ABFE-4249DDFDA5EC}"/>
                </a:ext>
              </a:extLst>
            </p:cNvPr>
            <p:cNvSpPr/>
            <p:nvPr/>
          </p:nvSpPr>
          <p:spPr>
            <a:xfrm>
              <a:off x="7063776" y="4780273"/>
              <a:ext cx="1528198" cy="1528199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C8C8C8"/>
                </a:gs>
              </a:gsLst>
              <a:lin ang="19800000" scaled="0"/>
              <a:tileRect/>
            </a:gradFill>
            <a:ln w="25400">
              <a:gradFill flip="none" rotWithShape="1">
                <a:gsLst>
                  <a:gs pos="53000">
                    <a:schemeClr val="bg1">
                      <a:alpha val="9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7200000" scaled="0"/>
                <a:tileRect/>
              </a:gradFill>
            </a:ln>
            <a:effectLst>
              <a:outerShdw blurRad="482600" dist="279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600" b="1" dirty="0" err="1">
                  <a:solidFill>
                    <a:srgbClr val="0A3F75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수소차</a:t>
              </a:r>
              <a:r>
                <a:rPr lang="ko-KR" altLang="en-US" sz="1600" b="1" dirty="0">
                  <a:solidFill>
                    <a:srgbClr val="0A3F75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 수요</a:t>
              </a:r>
              <a:endParaRPr lang="en-US" altLang="ko-KR" sz="1600" b="1" dirty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  <a:p>
              <a:pPr algn="ctr"/>
              <a:r>
                <a:rPr lang="ko-KR" altLang="en-US" sz="1600" b="1" dirty="0">
                  <a:solidFill>
                    <a:srgbClr val="0A3F75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증가</a:t>
              </a:r>
              <a:endParaRPr lang="zh-CN" altLang="en-US" sz="1600" b="1" dirty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9" name="椭圆 10">
              <a:extLst>
                <a:ext uri="{FF2B5EF4-FFF2-40B4-BE49-F238E27FC236}">
                  <a16:creationId xmlns:a16="http://schemas.microsoft.com/office/drawing/2014/main" id="{EEE9BD65-F712-4EEA-8931-A94336E05B3D}"/>
                </a:ext>
              </a:extLst>
            </p:cNvPr>
            <p:cNvSpPr/>
            <p:nvPr/>
          </p:nvSpPr>
          <p:spPr>
            <a:xfrm>
              <a:off x="7353348" y="1193530"/>
              <a:ext cx="1528198" cy="1528199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C8C8C8"/>
                </a:gs>
              </a:gsLst>
              <a:lin ang="19800000" scaled="0"/>
              <a:tileRect/>
            </a:gradFill>
            <a:ln w="25400">
              <a:gradFill flip="none" rotWithShape="1">
                <a:gsLst>
                  <a:gs pos="53000">
                    <a:schemeClr val="bg1">
                      <a:alpha val="9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7200000" scaled="0"/>
                <a:tileRect/>
              </a:gradFill>
            </a:ln>
            <a:effectLst>
              <a:outerShdw blurRad="482600" dist="279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600" b="1" dirty="0">
                  <a:solidFill>
                    <a:srgbClr val="0A3F75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접근성</a:t>
              </a:r>
              <a:endParaRPr lang="en-US" altLang="ko-KR" sz="1600" b="1" dirty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  <a:p>
              <a:pPr algn="ctr"/>
              <a:r>
                <a:rPr lang="ko-KR" altLang="en-US" sz="1600" b="1" dirty="0">
                  <a:solidFill>
                    <a:srgbClr val="0A3F75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증가</a:t>
              </a:r>
              <a:endParaRPr lang="en-US" altLang="ko-KR" sz="1600" b="1" dirty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972055" y="3244345"/>
            <a:ext cx="3732615" cy="885660"/>
            <a:chOff x="3771435" y="282387"/>
            <a:chExt cx="4649129" cy="981153"/>
          </a:xfrm>
        </p:grpSpPr>
        <p:sp>
          <p:nvSpPr>
            <p:cNvPr id="21" name="流程图: 终止 5">
              <a:extLst>
                <a:ext uri="{FF2B5EF4-FFF2-40B4-BE49-F238E27FC236}">
                  <a16:creationId xmlns:a16="http://schemas.microsoft.com/office/drawing/2014/main" id="{725BCEDE-B5CF-472E-B099-47F93C2D9BE9}"/>
                </a:ext>
              </a:extLst>
            </p:cNvPr>
            <p:cNvSpPr/>
            <p:nvPr/>
          </p:nvSpPr>
          <p:spPr>
            <a:xfrm>
              <a:off x="3771435" y="282387"/>
              <a:ext cx="4649129" cy="981153"/>
            </a:xfrm>
            <a:prstGeom prst="flowChartTerminator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C8C8C8"/>
                </a:gs>
              </a:gsLst>
              <a:lin ang="19800000" scaled="0"/>
              <a:tileRect/>
            </a:gradFill>
            <a:ln w="25400">
              <a:gradFill flip="none" rotWithShape="1">
                <a:gsLst>
                  <a:gs pos="53000">
                    <a:schemeClr val="bg1">
                      <a:alpha val="9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7200000" scaled="0"/>
                <a:tileRect/>
              </a:gradFill>
            </a:ln>
            <a:effectLst>
              <a:outerShdw blurRad="482600" dist="279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b="1" dirty="0" smtClean="0">
                  <a:solidFill>
                    <a:srgbClr val="0A3F75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         이동식 </a:t>
              </a:r>
              <a:r>
                <a:rPr lang="ko-KR" altLang="en-US" b="1" dirty="0">
                  <a:solidFill>
                    <a:srgbClr val="0A3F75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수소 충전소    </a:t>
              </a:r>
              <a:endParaRPr lang="en-US" altLang="zh-CN" b="1" dirty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2" name="화살표: 위쪽 21">
              <a:extLst>
                <a:ext uri="{FF2B5EF4-FFF2-40B4-BE49-F238E27FC236}">
                  <a16:creationId xmlns:a16="http://schemas.microsoft.com/office/drawing/2014/main" id="{6AF74065-F709-448C-9244-E37FCC387DCA}"/>
                </a:ext>
              </a:extLst>
            </p:cNvPr>
            <p:cNvSpPr/>
            <p:nvPr/>
          </p:nvSpPr>
          <p:spPr>
            <a:xfrm>
              <a:off x="7416080" y="526924"/>
              <a:ext cx="371169" cy="544803"/>
            </a:xfrm>
            <a:prstGeom prst="upArrow">
              <a:avLst>
                <a:gd name="adj1" fmla="val 36666"/>
                <a:gd name="adj2" fmla="val 50000"/>
              </a:avLst>
            </a:prstGeom>
            <a:solidFill>
              <a:srgbClr val="0A3F75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갈매기형 수장 31"/>
          <p:cNvSpPr/>
          <p:nvPr/>
        </p:nvSpPr>
        <p:spPr>
          <a:xfrm>
            <a:off x="5074857" y="3413776"/>
            <a:ext cx="538364" cy="642560"/>
          </a:xfrm>
          <a:prstGeom prst="chevron">
            <a:avLst/>
          </a:prstGeom>
          <a:solidFill>
            <a:srgbClr val="0A3F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79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任意多边形 37"/>
          <p:cNvSpPr>
            <a:spLocks noChangeAspect="1"/>
          </p:cNvSpPr>
          <p:nvPr/>
        </p:nvSpPr>
        <p:spPr bwMode="auto">
          <a:xfrm rot="5400000">
            <a:off x="4683432" y="-2680538"/>
            <a:ext cx="2825133" cy="12192006"/>
          </a:xfrm>
          <a:prstGeom prst="rect">
            <a:avLst/>
          </a:prstGeom>
          <a:solidFill>
            <a:srgbClr val="002060"/>
          </a:soli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>
            <a:spLocks noChangeAspect="1"/>
          </p:cNvSpPr>
          <p:nvPr/>
        </p:nvSpPr>
        <p:spPr>
          <a:xfrm>
            <a:off x="4661152" y="2847019"/>
            <a:ext cx="286969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>
                <a:solidFill>
                  <a:schemeClr val="bg1"/>
                </a:solidFill>
                <a:latin typeface="210 맨발의청춘 B" panose="02020603020101020101" pitchFamily="18" charset="-127"/>
                <a:ea typeface="微软雅黑" panose="020B0503020204020204" pitchFamily="34" charset="-122"/>
              </a:rPr>
              <a:t>Q&amp;A</a:t>
            </a:r>
            <a:endParaRPr lang="zh-CN" altLang="en-US" sz="8800" dirty="0">
              <a:solidFill>
                <a:schemeClr val="bg1"/>
              </a:solidFill>
              <a:latin typeface="210 맨발의청춘 B" panose="02020603020101020101" pitchFamily="18" charset="-127"/>
              <a:ea typeface="微软雅黑" panose="020B0503020204020204" pitchFamily="34" charset="-122"/>
            </a:endParaRPr>
          </a:p>
        </p:txBody>
      </p:sp>
      <p:sp>
        <p:nvSpPr>
          <p:cNvPr id="8" name="任意多边形 40"/>
          <p:cNvSpPr>
            <a:spLocks noChangeAspect="1"/>
          </p:cNvSpPr>
          <p:nvPr/>
        </p:nvSpPr>
        <p:spPr bwMode="auto">
          <a:xfrm rot="5400000">
            <a:off x="8157528" y="4051583"/>
            <a:ext cx="2029971" cy="3582863"/>
          </a:xfrm>
          <a:custGeom>
            <a:avLst/>
            <a:gdLst>
              <a:gd name="connsiteX0" fmla="*/ 0 w 2029971"/>
              <a:gd name="connsiteY0" fmla="*/ 2474977 h 3582863"/>
              <a:gd name="connsiteX1" fmla="*/ 0 w 2029971"/>
              <a:gd name="connsiteY1" fmla="*/ 1103706 h 3582863"/>
              <a:gd name="connsiteX2" fmla="*/ 213109 w 2029971"/>
              <a:gd name="connsiteY2" fmla="*/ 735804 h 3582863"/>
              <a:gd name="connsiteX3" fmla="*/ 1399834 w 2029971"/>
              <a:gd name="connsiteY3" fmla="*/ 50169 h 3582863"/>
              <a:gd name="connsiteX4" fmla="*/ 1826052 w 2029971"/>
              <a:gd name="connsiteY4" fmla="*/ 50169 h 3582863"/>
              <a:gd name="connsiteX5" fmla="*/ 2029971 w 2029971"/>
              <a:gd name="connsiteY5" fmla="*/ 167984 h 3582863"/>
              <a:gd name="connsiteX6" fmla="*/ 2029971 w 2029971"/>
              <a:gd name="connsiteY6" fmla="*/ 3414879 h 3582863"/>
              <a:gd name="connsiteX7" fmla="*/ 1974392 w 2029971"/>
              <a:gd name="connsiteY7" fmla="*/ 3446990 h 3582863"/>
              <a:gd name="connsiteX8" fmla="*/ 1826052 w 2029971"/>
              <a:gd name="connsiteY8" fmla="*/ 3532695 h 3582863"/>
              <a:gd name="connsiteX9" fmla="*/ 1399834 w 2029971"/>
              <a:gd name="connsiteY9" fmla="*/ 3532695 h 3582863"/>
              <a:gd name="connsiteX10" fmla="*/ 213109 w 2029971"/>
              <a:gd name="connsiteY10" fmla="*/ 2847059 h 3582863"/>
              <a:gd name="connsiteX11" fmla="*/ 0 w 2029971"/>
              <a:gd name="connsiteY11" fmla="*/ 2474977 h 3582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29971" h="3582863">
                <a:moveTo>
                  <a:pt x="0" y="2474977"/>
                </a:moveTo>
                <a:cubicBezTo>
                  <a:pt x="0" y="1103706"/>
                  <a:pt x="0" y="1103706"/>
                  <a:pt x="0" y="1103706"/>
                </a:cubicBezTo>
                <a:cubicBezTo>
                  <a:pt x="0" y="969923"/>
                  <a:pt x="96108" y="802695"/>
                  <a:pt x="213109" y="735804"/>
                </a:cubicBezTo>
                <a:cubicBezTo>
                  <a:pt x="1399834" y="50169"/>
                  <a:pt x="1399834" y="50169"/>
                  <a:pt x="1399834" y="50169"/>
                </a:cubicBezTo>
                <a:cubicBezTo>
                  <a:pt x="1516835" y="-16723"/>
                  <a:pt x="1709051" y="-16723"/>
                  <a:pt x="1826052" y="50169"/>
                </a:cubicBezTo>
                <a:lnTo>
                  <a:pt x="2029971" y="167984"/>
                </a:lnTo>
                <a:lnTo>
                  <a:pt x="2029971" y="3414879"/>
                </a:lnTo>
                <a:lnTo>
                  <a:pt x="1974392" y="3446990"/>
                </a:lnTo>
                <a:cubicBezTo>
                  <a:pt x="1826052" y="3532695"/>
                  <a:pt x="1826052" y="3532695"/>
                  <a:pt x="1826052" y="3532695"/>
                </a:cubicBezTo>
                <a:cubicBezTo>
                  <a:pt x="1709051" y="3599586"/>
                  <a:pt x="1516835" y="3599586"/>
                  <a:pt x="1399834" y="3532695"/>
                </a:cubicBezTo>
                <a:cubicBezTo>
                  <a:pt x="213109" y="2847059"/>
                  <a:pt x="213109" y="2847059"/>
                  <a:pt x="213109" y="2847059"/>
                </a:cubicBezTo>
                <a:cubicBezTo>
                  <a:pt x="96108" y="2775987"/>
                  <a:pt x="0" y="2612940"/>
                  <a:pt x="0" y="2474977"/>
                </a:cubicBezTo>
                <a:close/>
              </a:path>
            </a:pathLst>
          </a:custGeom>
          <a:solidFill>
            <a:schemeClr val="bg1"/>
          </a:soli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EFEFE"/>
                </a:gs>
              </a:gsLst>
              <a:lin ang="3600000" scaled="0"/>
            </a:gradFill>
          </a:ln>
          <a:effectLst>
            <a:outerShdw blurRad="381000" dist="127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PA_任意多边形 19"/>
          <p:cNvSpPr>
            <a:spLocks noChangeAspect="1"/>
          </p:cNvSpPr>
          <p:nvPr>
            <p:custDataLst>
              <p:tags r:id="rId1"/>
            </p:custDataLst>
          </p:nvPr>
        </p:nvSpPr>
        <p:spPr bwMode="auto">
          <a:xfrm rot="5400000">
            <a:off x="10354104" y="4498732"/>
            <a:ext cx="814472" cy="913047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PA_任意多边形 38"/>
          <p:cNvSpPr>
            <a:spLocks noChangeAspect="1"/>
          </p:cNvSpPr>
          <p:nvPr>
            <p:custDataLst>
              <p:tags r:id="rId2"/>
            </p:custDataLst>
          </p:nvPr>
        </p:nvSpPr>
        <p:spPr bwMode="auto">
          <a:xfrm rot="5400000">
            <a:off x="2677174" y="-932456"/>
            <a:ext cx="1997138" cy="3421400"/>
          </a:xfrm>
          <a:custGeom>
            <a:avLst/>
            <a:gdLst>
              <a:gd name="connsiteX0" fmla="*/ 0 w 1997138"/>
              <a:gd name="connsiteY0" fmla="*/ 3227103 h 3421400"/>
              <a:gd name="connsiteX1" fmla="*/ 0 w 1997138"/>
              <a:gd name="connsiteY1" fmla="*/ 194299 h 3421400"/>
              <a:gd name="connsiteX2" fmla="*/ 51685 w 1997138"/>
              <a:gd name="connsiteY2" fmla="*/ 164437 h 3421400"/>
              <a:gd name="connsiteX3" fmla="*/ 253378 w 1997138"/>
              <a:gd name="connsiteY3" fmla="*/ 47908 h 3421400"/>
              <a:gd name="connsiteX4" fmla="*/ 660389 w 1997138"/>
              <a:gd name="connsiteY4" fmla="*/ 47908 h 3421400"/>
              <a:gd name="connsiteX5" fmla="*/ 1793633 w 1997138"/>
              <a:gd name="connsiteY5" fmla="*/ 702645 h 3421400"/>
              <a:gd name="connsiteX6" fmla="*/ 1997138 w 1997138"/>
              <a:gd name="connsiteY6" fmla="*/ 1053967 h 3421400"/>
              <a:gd name="connsiteX7" fmla="*/ 1997138 w 1997138"/>
              <a:gd name="connsiteY7" fmla="*/ 2363442 h 3421400"/>
              <a:gd name="connsiteX8" fmla="*/ 1793633 w 1997138"/>
              <a:gd name="connsiteY8" fmla="*/ 2718756 h 3421400"/>
              <a:gd name="connsiteX9" fmla="*/ 660389 w 1997138"/>
              <a:gd name="connsiteY9" fmla="*/ 3373493 h 3421400"/>
              <a:gd name="connsiteX10" fmla="*/ 253378 w 1997138"/>
              <a:gd name="connsiteY10" fmla="*/ 3373493 h 3421400"/>
              <a:gd name="connsiteX11" fmla="*/ 53899 w 1997138"/>
              <a:gd name="connsiteY11" fmla="*/ 3258243 h 342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97138" h="3421400">
                <a:moveTo>
                  <a:pt x="0" y="3227103"/>
                </a:moveTo>
                <a:lnTo>
                  <a:pt x="0" y="194299"/>
                </a:lnTo>
                <a:lnTo>
                  <a:pt x="51685" y="164437"/>
                </a:lnTo>
                <a:cubicBezTo>
                  <a:pt x="253378" y="47908"/>
                  <a:pt x="253378" y="47908"/>
                  <a:pt x="253378" y="47908"/>
                </a:cubicBezTo>
                <a:cubicBezTo>
                  <a:pt x="365107" y="-15969"/>
                  <a:pt x="548660" y="-15969"/>
                  <a:pt x="660389" y="47908"/>
                </a:cubicBezTo>
                <a:cubicBezTo>
                  <a:pt x="1793633" y="702645"/>
                  <a:pt x="1793633" y="702645"/>
                  <a:pt x="1793633" y="702645"/>
                </a:cubicBezTo>
                <a:cubicBezTo>
                  <a:pt x="1905361" y="766522"/>
                  <a:pt x="1997138" y="926214"/>
                  <a:pt x="1997138" y="1053967"/>
                </a:cubicBezTo>
                <a:lnTo>
                  <a:pt x="1997138" y="2363442"/>
                </a:lnTo>
                <a:cubicBezTo>
                  <a:pt x="1997138" y="2495187"/>
                  <a:pt x="1905361" y="2650887"/>
                  <a:pt x="1793633" y="2718756"/>
                </a:cubicBezTo>
                <a:cubicBezTo>
                  <a:pt x="660389" y="3373493"/>
                  <a:pt x="660389" y="3373493"/>
                  <a:pt x="660389" y="3373493"/>
                </a:cubicBezTo>
                <a:cubicBezTo>
                  <a:pt x="548660" y="3437370"/>
                  <a:pt x="365107" y="3437370"/>
                  <a:pt x="253378" y="3373493"/>
                </a:cubicBezTo>
                <a:cubicBezTo>
                  <a:pt x="182551" y="3332572"/>
                  <a:pt x="116150" y="3294209"/>
                  <a:pt x="53899" y="3258243"/>
                </a:cubicBezTo>
                <a:close/>
              </a:path>
            </a:pathLst>
          </a:custGeom>
          <a:solidFill>
            <a:schemeClr val="bg1"/>
          </a:soli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EFEFE"/>
                </a:gs>
              </a:gsLst>
              <a:lin ang="3600000" scaled="0"/>
            </a:gradFill>
          </a:ln>
          <a:effectLst>
            <a:outerShdw blurRad="381000" dist="127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9893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Image result for ë¯¸ì¸ë¨¼ì§ ìì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791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任意多边形 37"/>
          <p:cNvSpPr>
            <a:spLocks noChangeAspect="1"/>
          </p:cNvSpPr>
          <p:nvPr/>
        </p:nvSpPr>
        <p:spPr bwMode="auto">
          <a:xfrm rot="5400000">
            <a:off x="4683432" y="-2680538"/>
            <a:ext cx="2825133" cy="12192006"/>
          </a:xfrm>
          <a:prstGeom prst="rect">
            <a:avLst/>
          </a:prstGeom>
          <a:solidFill>
            <a:srgbClr val="002060"/>
          </a:soli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>
            <a:spLocks noChangeAspect="1"/>
          </p:cNvSpPr>
          <p:nvPr/>
        </p:nvSpPr>
        <p:spPr>
          <a:xfrm>
            <a:off x="2879123" y="2686511"/>
            <a:ext cx="643374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Thank You</a:t>
            </a:r>
            <a:endParaRPr lang="zh-CN" altLang="en-US" sz="8800" dirty="0">
              <a:solidFill>
                <a:schemeClr val="bg1"/>
              </a:solidFill>
              <a:latin typeface="210 맨발의청춘 B" panose="02020603020101020101" pitchFamily="18" charset="-127"/>
              <a:ea typeface="微软雅黑" panose="020B0503020204020204" pitchFamily="34" charset="-122"/>
            </a:endParaRPr>
          </a:p>
        </p:txBody>
      </p:sp>
      <p:sp>
        <p:nvSpPr>
          <p:cNvPr id="8" name="任意多边形 40"/>
          <p:cNvSpPr>
            <a:spLocks noChangeAspect="1"/>
          </p:cNvSpPr>
          <p:nvPr/>
        </p:nvSpPr>
        <p:spPr bwMode="auto">
          <a:xfrm rot="5400000">
            <a:off x="8157528" y="4051583"/>
            <a:ext cx="2029971" cy="3582863"/>
          </a:xfrm>
          <a:custGeom>
            <a:avLst/>
            <a:gdLst>
              <a:gd name="connsiteX0" fmla="*/ 0 w 2029971"/>
              <a:gd name="connsiteY0" fmla="*/ 2474977 h 3582863"/>
              <a:gd name="connsiteX1" fmla="*/ 0 w 2029971"/>
              <a:gd name="connsiteY1" fmla="*/ 1103706 h 3582863"/>
              <a:gd name="connsiteX2" fmla="*/ 213109 w 2029971"/>
              <a:gd name="connsiteY2" fmla="*/ 735804 h 3582863"/>
              <a:gd name="connsiteX3" fmla="*/ 1399834 w 2029971"/>
              <a:gd name="connsiteY3" fmla="*/ 50169 h 3582863"/>
              <a:gd name="connsiteX4" fmla="*/ 1826052 w 2029971"/>
              <a:gd name="connsiteY4" fmla="*/ 50169 h 3582863"/>
              <a:gd name="connsiteX5" fmla="*/ 2029971 w 2029971"/>
              <a:gd name="connsiteY5" fmla="*/ 167984 h 3582863"/>
              <a:gd name="connsiteX6" fmla="*/ 2029971 w 2029971"/>
              <a:gd name="connsiteY6" fmla="*/ 3414879 h 3582863"/>
              <a:gd name="connsiteX7" fmla="*/ 1974392 w 2029971"/>
              <a:gd name="connsiteY7" fmla="*/ 3446990 h 3582863"/>
              <a:gd name="connsiteX8" fmla="*/ 1826052 w 2029971"/>
              <a:gd name="connsiteY8" fmla="*/ 3532695 h 3582863"/>
              <a:gd name="connsiteX9" fmla="*/ 1399834 w 2029971"/>
              <a:gd name="connsiteY9" fmla="*/ 3532695 h 3582863"/>
              <a:gd name="connsiteX10" fmla="*/ 213109 w 2029971"/>
              <a:gd name="connsiteY10" fmla="*/ 2847059 h 3582863"/>
              <a:gd name="connsiteX11" fmla="*/ 0 w 2029971"/>
              <a:gd name="connsiteY11" fmla="*/ 2474977 h 3582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29971" h="3582863">
                <a:moveTo>
                  <a:pt x="0" y="2474977"/>
                </a:moveTo>
                <a:cubicBezTo>
                  <a:pt x="0" y="1103706"/>
                  <a:pt x="0" y="1103706"/>
                  <a:pt x="0" y="1103706"/>
                </a:cubicBezTo>
                <a:cubicBezTo>
                  <a:pt x="0" y="969923"/>
                  <a:pt x="96108" y="802695"/>
                  <a:pt x="213109" y="735804"/>
                </a:cubicBezTo>
                <a:cubicBezTo>
                  <a:pt x="1399834" y="50169"/>
                  <a:pt x="1399834" y="50169"/>
                  <a:pt x="1399834" y="50169"/>
                </a:cubicBezTo>
                <a:cubicBezTo>
                  <a:pt x="1516835" y="-16723"/>
                  <a:pt x="1709051" y="-16723"/>
                  <a:pt x="1826052" y="50169"/>
                </a:cubicBezTo>
                <a:lnTo>
                  <a:pt x="2029971" y="167984"/>
                </a:lnTo>
                <a:lnTo>
                  <a:pt x="2029971" y="3414879"/>
                </a:lnTo>
                <a:lnTo>
                  <a:pt x="1974392" y="3446990"/>
                </a:lnTo>
                <a:cubicBezTo>
                  <a:pt x="1826052" y="3532695"/>
                  <a:pt x="1826052" y="3532695"/>
                  <a:pt x="1826052" y="3532695"/>
                </a:cubicBezTo>
                <a:cubicBezTo>
                  <a:pt x="1709051" y="3599586"/>
                  <a:pt x="1516835" y="3599586"/>
                  <a:pt x="1399834" y="3532695"/>
                </a:cubicBezTo>
                <a:cubicBezTo>
                  <a:pt x="213109" y="2847059"/>
                  <a:pt x="213109" y="2847059"/>
                  <a:pt x="213109" y="2847059"/>
                </a:cubicBezTo>
                <a:cubicBezTo>
                  <a:pt x="96108" y="2775987"/>
                  <a:pt x="0" y="2612940"/>
                  <a:pt x="0" y="2474977"/>
                </a:cubicBezTo>
                <a:close/>
              </a:path>
            </a:pathLst>
          </a:custGeom>
          <a:solidFill>
            <a:schemeClr val="bg1"/>
          </a:soli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EFEFE"/>
                </a:gs>
              </a:gsLst>
              <a:lin ang="3600000" scaled="0"/>
            </a:gradFill>
          </a:ln>
          <a:effectLst>
            <a:outerShdw blurRad="381000" dist="127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PA_任意多边形 19"/>
          <p:cNvSpPr>
            <a:spLocks noChangeAspect="1"/>
          </p:cNvSpPr>
          <p:nvPr>
            <p:custDataLst>
              <p:tags r:id="rId1"/>
            </p:custDataLst>
          </p:nvPr>
        </p:nvSpPr>
        <p:spPr bwMode="auto">
          <a:xfrm rot="5400000">
            <a:off x="10354104" y="4498732"/>
            <a:ext cx="814472" cy="913047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PA_任意多边形 38"/>
          <p:cNvSpPr>
            <a:spLocks noChangeAspect="1"/>
          </p:cNvSpPr>
          <p:nvPr>
            <p:custDataLst>
              <p:tags r:id="rId2"/>
            </p:custDataLst>
          </p:nvPr>
        </p:nvSpPr>
        <p:spPr bwMode="auto">
          <a:xfrm rot="5400000">
            <a:off x="2677174" y="-932456"/>
            <a:ext cx="1997138" cy="3421400"/>
          </a:xfrm>
          <a:custGeom>
            <a:avLst/>
            <a:gdLst>
              <a:gd name="connsiteX0" fmla="*/ 0 w 1997138"/>
              <a:gd name="connsiteY0" fmla="*/ 3227103 h 3421400"/>
              <a:gd name="connsiteX1" fmla="*/ 0 w 1997138"/>
              <a:gd name="connsiteY1" fmla="*/ 194299 h 3421400"/>
              <a:gd name="connsiteX2" fmla="*/ 51685 w 1997138"/>
              <a:gd name="connsiteY2" fmla="*/ 164437 h 3421400"/>
              <a:gd name="connsiteX3" fmla="*/ 253378 w 1997138"/>
              <a:gd name="connsiteY3" fmla="*/ 47908 h 3421400"/>
              <a:gd name="connsiteX4" fmla="*/ 660389 w 1997138"/>
              <a:gd name="connsiteY4" fmla="*/ 47908 h 3421400"/>
              <a:gd name="connsiteX5" fmla="*/ 1793633 w 1997138"/>
              <a:gd name="connsiteY5" fmla="*/ 702645 h 3421400"/>
              <a:gd name="connsiteX6" fmla="*/ 1997138 w 1997138"/>
              <a:gd name="connsiteY6" fmla="*/ 1053967 h 3421400"/>
              <a:gd name="connsiteX7" fmla="*/ 1997138 w 1997138"/>
              <a:gd name="connsiteY7" fmla="*/ 2363442 h 3421400"/>
              <a:gd name="connsiteX8" fmla="*/ 1793633 w 1997138"/>
              <a:gd name="connsiteY8" fmla="*/ 2718756 h 3421400"/>
              <a:gd name="connsiteX9" fmla="*/ 660389 w 1997138"/>
              <a:gd name="connsiteY9" fmla="*/ 3373493 h 3421400"/>
              <a:gd name="connsiteX10" fmla="*/ 253378 w 1997138"/>
              <a:gd name="connsiteY10" fmla="*/ 3373493 h 3421400"/>
              <a:gd name="connsiteX11" fmla="*/ 53899 w 1997138"/>
              <a:gd name="connsiteY11" fmla="*/ 3258243 h 342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97138" h="3421400">
                <a:moveTo>
                  <a:pt x="0" y="3227103"/>
                </a:moveTo>
                <a:lnTo>
                  <a:pt x="0" y="194299"/>
                </a:lnTo>
                <a:lnTo>
                  <a:pt x="51685" y="164437"/>
                </a:lnTo>
                <a:cubicBezTo>
                  <a:pt x="253378" y="47908"/>
                  <a:pt x="253378" y="47908"/>
                  <a:pt x="253378" y="47908"/>
                </a:cubicBezTo>
                <a:cubicBezTo>
                  <a:pt x="365107" y="-15969"/>
                  <a:pt x="548660" y="-15969"/>
                  <a:pt x="660389" y="47908"/>
                </a:cubicBezTo>
                <a:cubicBezTo>
                  <a:pt x="1793633" y="702645"/>
                  <a:pt x="1793633" y="702645"/>
                  <a:pt x="1793633" y="702645"/>
                </a:cubicBezTo>
                <a:cubicBezTo>
                  <a:pt x="1905361" y="766522"/>
                  <a:pt x="1997138" y="926214"/>
                  <a:pt x="1997138" y="1053967"/>
                </a:cubicBezTo>
                <a:lnTo>
                  <a:pt x="1997138" y="2363442"/>
                </a:lnTo>
                <a:cubicBezTo>
                  <a:pt x="1997138" y="2495187"/>
                  <a:pt x="1905361" y="2650887"/>
                  <a:pt x="1793633" y="2718756"/>
                </a:cubicBezTo>
                <a:cubicBezTo>
                  <a:pt x="660389" y="3373493"/>
                  <a:pt x="660389" y="3373493"/>
                  <a:pt x="660389" y="3373493"/>
                </a:cubicBezTo>
                <a:cubicBezTo>
                  <a:pt x="548660" y="3437370"/>
                  <a:pt x="365107" y="3437370"/>
                  <a:pt x="253378" y="3373493"/>
                </a:cubicBezTo>
                <a:cubicBezTo>
                  <a:pt x="182551" y="3332572"/>
                  <a:pt x="116150" y="3294209"/>
                  <a:pt x="53899" y="3258243"/>
                </a:cubicBezTo>
                <a:close/>
              </a:path>
            </a:pathLst>
          </a:custGeom>
          <a:solidFill>
            <a:schemeClr val="bg1"/>
          </a:soli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EFEFE"/>
                </a:gs>
              </a:gsLst>
              <a:lin ang="3600000" scaled="0"/>
            </a:gradFill>
          </a:ln>
          <a:effectLst>
            <a:outerShdw blurRad="381000" dist="127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0473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"/>
          <p:cNvGrpSpPr/>
          <p:nvPr/>
        </p:nvGrpSpPr>
        <p:grpSpPr>
          <a:xfrm flipH="1">
            <a:off x="11087930" y="-24"/>
            <a:ext cx="924437" cy="838796"/>
            <a:chOff x="5657384" y="337626"/>
            <a:chExt cx="2609348" cy="2367616"/>
          </a:xfrm>
        </p:grpSpPr>
        <p:sp>
          <p:nvSpPr>
            <p:cNvPr id="15" name="Freeform 19"/>
            <p:cNvSpPr>
              <a:spLocks/>
            </p:cNvSpPr>
            <p:nvPr/>
          </p:nvSpPr>
          <p:spPr bwMode="auto">
            <a:xfrm rot="5400000">
              <a:off x="6070308" y="1917826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19"/>
            <p:cNvSpPr>
              <a:spLocks/>
            </p:cNvSpPr>
            <p:nvPr/>
          </p:nvSpPr>
          <p:spPr bwMode="auto">
            <a:xfrm rot="5400000">
              <a:off x="5702315" y="1018019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19"/>
            <p:cNvSpPr>
              <a:spLocks/>
            </p:cNvSpPr>
            <p:nvPr/>
          </p:nvSpPr>
          <p:spPr bwMode="auto">
            <a:xfrm rot="5400000">
              <a:off x="6764519" y="1117096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19"/>
            <p:cNvSpPr>
              <a:spLocks/>
            </p:cNvSpPr>
            <p:nvPr/>
          </p:nvSpPr>
          <p:spPr bwMode="auto">
            <a:xfrm rot="5400000">
              <a:off x="6771102" y="292695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 rot="5400000">
              <a:off x="7479316" y="733313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7"/>
          <p:cNvSpPr txBox="1"/>
          <p:nvPr/>
        </p:nvSpPr>
        <p:spPr>
          <a:xfrm>
            <a:off x="972055" y="302646"/>
            <a:ext cx="1007399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artika" panose="02020503030404060203" pitchFamily="18" charset="0"/>
              </a:rPr>
              <a:t>현재 상황</a:t>
            </a:r>
            <a:endParaRPr lang="en-US" altLang="zh-CN" sz="2800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artika" panose="02020503030404060203" pitchFamily="18" charset="0"/>
            </a:endParaRPr>
          </a:p>
        </p:txBody>
      </p:sp>
      <p:sp>
        <p:nvSpPr>
          <p:cNvPr id="21" name="Freeform 19"/>
          <p:cNvSpPr>
            <a:spLocks/>
          </p:cNvSpPr>
          <p:nvPr/>
        </p:nvSpPr>
        <p:spPr bwMode="auto">
          <a:xfrm rot="10800000">
            <a:off x="242271" y="198533"/>
            <a:ext cx="571116" cy="640238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333776" y="25704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3" name="文本框 11"/>
          <p:cNvSpPr txBox="1"/>
          <p:nvPr/>
        </p:nvSpPr>
        <p:spPr>
          <a:xfrm>
            <a:off x="526297" y="1088061"/>
            <a:ext cx="2844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kern="1000" dirty="0">
                <a:solidFill>
                  <a:srgbClr val="0A3F7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Renewable </a:t>
            </a:r>
            <a:r>
              <a:rPr lang="en-US" altLang="zh-CN" sz="2400" kern="1000" dirty="0" smtClean="0">
                <a:solidFill>
                  <a:srgbClr val="0A3F7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Energy</a:t>
            </a:r>
            <a:endParaRPr lang="en-US" altLang="zh-CN" sz="2400" kern="1000" dirty="0">
              <a:solidFill>
                <a:srgbClr val="0A3F7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3949"/>
            <a:ext cx="12192000" cy="3720757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5178922" y="1737197"/>
            <a:ext cx="1834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artika" panose="02020503030404060203" pitchFamily="18" charset="0"/>
              </a:rPr>
              <a:t>수소차</a:t>
            </a:r>
            <a:r>
              <a:rPr lang="ko-KR" altLang="en-US" dirty="0" smtClean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artika" panose="02020503030404060203" pitchFamily="18" charset="0"/>
              </a:rPr>
              <a:t>  </a:t>
            </a:r>
            <a:r>
              <a:rPr lang="en-US" altLang="ko-KR" dirty="0" smtClean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artika" panose="02020503030404060203" pitchFamily="18" charset="0"/>
              </a:rPr>
              <a:t>&amp;  </a:t>
            </a:r>
            <a:r>
              <a:rPr lang="ko-KR" altLang="en-US" dirty="0" smtClean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artika" panose="02020503030404060203" pitchFamily="18" charset="0"/>
              </a:rPr>
              <a:t>전기차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55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>
            <a:off x="11087930" y="-24"/>
            <a:ext cx="924437" cy="838796"/>
            <a:chOff x="5657384" y="337626"/>
            <a:chExt cx="2609348" cy="2367616"/>
          </a:xfrm>
        </p:grpSpPr>
        <p:sp>
          <p:nvSpPr>
            <p:cNvPr id="3" name="Freeform 19"/>
            <p:cNvSpPr>
              <a:spLocks/>
            </p:cNvSpPr>
            <p:nvPr/>
          </p:nvSpPr>
          <p:spPr bwMode="auto">
            <a:xfrm rot="5400000">
              <a:off x="6070308" y="1917826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" name="Freeform 19"/>
            <p:cNvSpPr>
              <a:spLocks/>
            </p:cNvSpPr>
            <p:nvPr/>
          </p:nvSpPr>
          <p:spPr bwMode="auto">
            <a:xfrm rot="5400000">
              <a:off x="5702315" y="1018019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19"/>
            <p:cNvSpPr>
              <a:spLocks/>
            </p:cNvSpPr>
            <p:nvPr/>
          </p:nvSpPr>
          <p:spPr bwMode="auto">
            <a:xfrm rot="5400000">
              <a:off x="6764519" y="1117096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19"/>
            <p:cNvSpPr>
              <a:spLocks/>
            </p:cNvSpPr>
            <p:nvPr/>
          </p:nvSpPr>
          <p:spPr bwMode="auto">
            <a:xfrm rot="5400000">
              <a:off x="6771102" y="292695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19"/>
            <p:cNvSpPr>
              <a:spLocks/>
            </p:cNvSpPr>
            <p:nvPr/>
          </p:nvSpPr>
          <p:spPr bwMode="auto">
            <a:xfrm rot="5400000">
              <a:off x="7479316" y="733313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972055" y="302646"/>
            <a:ext cx="1007399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artika" panose="02020503030404060203" pitchFamily="18" charset="0"/>
              </a:rPr>
              <a:t>현재 상황</a:t>
            </a:r>
            <a:endParaRPr lang="en-US" altLang="zh-CN" sz="2800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artika" panose="02020503030404060203" pitchFamily="18" charset="0"/>
            </a:endParaRPr>
          </a:p>
        </p:txBody>
      </p:sp>
      <p:sp>
        <p:nvSpPr>
          <p:cNvPr id="9" name="Freeform 19"/>
          <p:cNvSpPr>
            <a:spLocks/>
          </p:cNvSpPr>
          <p:nvPr/>
        </p:nvSpPr>
        <p:spPr bwMode="auto">
          <a:xfrm rot="10800000">
            <a:off x="242271" y="198533"/>
            <a:ext cx="571116" cy="640238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33776" y="25704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482755" y="1103086"/>
            <a:ext cx="9938503" cy="5500914"/>
            <a:chOff x="-211691" y="1770710"/>
            <a:chExt cx="9413965" cy="4859663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16" name="그룹 15"/>
            <p:cNvGrpSpPr/>
            <p:nvPr/>
          </p:nvGrpSpPr>
          <p:grpSpPr>
            <a:xfrm>
              <a:off x="-211691" y="1770710"/>
              <a:ext cx="7935965" cy="3353253"/>
              <a:chOff x="-194072" y="2003180"/>
              <a:chExt cx="7679619" cy="3353253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94072" y="2003180"/>
                <a:ext cx="6019800" cy="1085850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1265" y="2773652"/>
                <a:ext cx="5895975" cy="1095375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 rotWithShape="1">
              <a:blip r:embed="rId4"/>
              <a:srcRect t="2992"/>
              <a:stretch/>
            </p:blipFill>
            <p:spPr>
              <a:xfrm>
                <a:off x="998008" y="3529121"/>
                <a:ext cx="5829300" cy="1071843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6247" y="4299158"/>
                <a:ext cx="5829300" cy="1057275"/>
              </a:xfrm>
              <a:prstGeom prst="rect">
                <a:avLst/>
              </a:prstGeom>
            </p:spPr>
          </p:pic>
        </p:grp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77885" y="4837293"/>
              <a:ext cx="5781675" cy="1057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49124" y="5573098"/>
              <a:ext cx="6153150" cy="1057275"/>
            </a:xfrm>
            <a:prstGeom prst="rect">
              <a:avLst/>
            </a:prstGeom>
          </p:spPr>
        </p:pic>
      </p:grpSp>
      <p:grpSp>
        <p:nvGrpSpPr>
          <p:cNvPr id="19" name="그룹 18"/>
          <p:cNvGrpSpPr/>
          <p:nvPr/>
        </p:nvGrpSpPr>
        <p:grpSpPr>
          <a:xfrm>
            <a:off x="7440685" y="1671670"/>
            <a:ext cx="4261300" cy="1395300"/>
            <a:chOff x="9289451" y="1527189"/>
            <a:chExt cx="2908602" cy="1909186"/>
          </a:xfrm>
        </p:grpSpPr>
        <p:sp>
          <p:nvSpPr>
            <p:cNvPr id="20" name="직사각형 19"/>
            <p:cNvSpPr/>
            <p:nvPr/>
          </p:nvSpPr>
          <p:spPr>
            <a:xfrm>
              <a:off x="9289451" y="1527189"/>
              <a:ext cx="2871019" cy="1909186"/>
            </a:xfrm>
            <a:prstGeom prst="rect">
              <a:avLst/>
            </a:prstGeom>
            <a:solidFill>
              <a:srgbClr val="002060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9411456" y="1744804"/>
              <a:ext cx="2786597" cy="14739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6213" indent="-176213">
                <a:buFont typeface="Arial" panose="020B0604020202020204" pitchFamily="34" charset="0"/>
                <a:buChar char="•"/>
              </a:pPr>
              <a:r>
                <a:rPr lang="ko-KR" altLang="en-US" sz="1600" b="1" dirty="0" err="1" smtClean="0">
                  <a:solidFill>
                    <a:schemeClr val="bg1">
                      <a:lumMod val="95000"/>
                    </a:schemeClr>
                  </a:solidFill>
                </a:rPr>
                <a:t>수소차에</a:t>
              </a:r>
              <a:r>
                <a:rPr lang="ko-KR" altLang="en-US" sz="1600" b="1" dirty="0" smtClean="0">
                  <a:solidFill>
                    <a:schemeClr val="bg1">
                      <a:lumMod val="95000"/>
                    </a:schemeClr>
                  </a:solidFill>
                </a:rPr>
                <a:t> 대한 국민과 정부의 관심 증가</a:t>
              </a:r>
              <a:endParaRPr lang="en-US" altLang="ko-KR" sz="1600" b="1" dirty="0" smtClean="0">
                <a:solidFill>
                  <a:schemeClr val="bg1">
                    <a:lumMod val="95000"/>
                  </a:schemeClr>
                </a:solidFill>
              </a:endParaRPr>
            </a:p>
            <a:p>
              <a:pPr marL="176213" indent="-176213">
                <a:buFont typeface="Arial" panose="020B0604020202020204" pitchFamily="34" charset="0"/>
                <a:buChar char="•"/>
              </a:pPr>
              <a:endParaRPr lang="en-US" altLang="ko-KR" sz="1600" b="1" dirty="0" smtClean="0">
                <a:solidFill>
                  <a:schemeClr val="bg1">
                    <a:lumMod val="95000"/>
                  </a:schemeClr>
                </a:solidFill>
              </a:endParaRPr>
            </a:p>
            <a:p>
              <a:pPr marL="176213" indent="-176213">
                <a:buFont typeface="Arial" panose="020B0604020202020204" pitchFamily="34" charset="0"/>
                <a:buChar char="•"/>
              </a:pPr>
              <a:r>
                <a:rPr lang="ko-KR" altLang="en-US" sz="1600" b="1" dirty="0" smtClean="0">
                  <a:solidFill>
                    <a:schemeClr val="bg1">
                      <a:lumMod val="95000"/>
                    </a:schemeClr>
                  </a:solidFill>
                </a:rPr>
                <a:t>국내 </a:t>
              </a:r>
              <a:r>
                <a:rPr lang="ko-KR" altLang="en-US" sz="1600" b="1" dirty="0" err="1" smtClean="0">
                  <a:solidFill>
                    <a:schemeClr val="bg1">
                      <a:lumMod val="95000"/>
                    </a:schemeClr>
                  </a:solidFill>
                </a:rPr>
                <a:t>수소전기차</a:t>
              </a:r>
              <a:r>
                <a:rPr lang="ko-KR" altLang="en-US" sz="1600" b="1" dirty="0" smtClean="0">
                  <a:solidFill>
                    <a:schemeClr val="bg1">
                      <a:lumMod val="95000"/>
                    </a:schemeClr>
                  </a:solidFill>
                </a:rPr>
                <a:t> 등록 </a:t>
              </a:r>
              <a:r>
                <a:rPr lang="en-US" altLang="ko-KR" sz="1600" b="1" dirty="0" smtClean="0">
                  <a:solidFill>
                    <a:schemeClr val="bg1">
                      <a:lumMod val="95000"/>
                    </a:schemeClr>
                  </a:solidFill>
                </a:rPr>
                <a:t>‘1000</a:t>
              </a:r>
              <a:r>
                <a:rPr lang="ko-KR" altLang="en-US" sz="1600" b="1" dirty="0" smtClean="0">
                  <a:solidFill>
                    <a:schemeClr val="bg1">
                      <a:lumMod val="95000"/>
                    </a:schemeClr>
                  </a:solidFill>
                </a:rPr>
                <a:t>대 돌파</a:t>
              </a:r>
              <a:r>
                <a:rPr lang="en-US" altLang="ko-KR" sz="1600" b="1" dirty="0" smtClean="0">
                  <a:solidFill>
                    <a:schemeClr val="bg1">
                      <a:lumMod val="95000"/>
                    </a:schemeClr>
                  </a:solidFill>
                </a:rPr>
                <a:t>’ … </a:t>
              </a:r>
              <a:r>
                <a:rPr lang="ko-KR" altLang="en-US" sz="1600" b="1" dirty="0" smtClean="0">
                  <a:solidFill>
                    <a:schemeClr val="bg1">
                      <a:lumMod val="95000"/>
                    </a:schemeClr>
                  </a:solidFill>
                </a:rPr>
                <a:t>보급화 가속</a:t>
              </a:r>
              <a:endParaRPr lang="ko-KR" altLang="en-US" sz="16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4744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093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s://lh5.googleusercontent.com/Kwcqua02No74Rao5WXqP0BXcxqTGu2HlBOpEtnxrm5jwQ4fJAGkDP9mraR06a9NaBg3HwQ_iU-f_FZDGz-5CPcBmuTgoEajTT_ZUyGvYSXV7IoZVcwtgZ4NEPz0Liy7aZYaeeNYCHe8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4775" y1="5500" x2="48034" y2="8250"/>
                        <a14:foregroundMark x1="12079" y1="11250" x2="7935" y2="66500"/>
                        <a14:foregroundMark x1="3792" y1="18500" x2="7163" y2="78250"/>
                        <a14:foregroundMark x1="53933" y1="7000" x2="53511" y2="95250"/>
                        <a14:foregroundMark x1="52528" y1="92750" x2="98666" y2="94250"/>
                        <a14:foregroundMark x1="98315" y1="94250" x2="98034" y2="7000"/>
                        <a14:foregroundMark x1="98034" y1="7000" x2="53441" y2="2750"/>
                        <a14:foregroundMark x1="53301" y1="3250" x2="96770" y2="83250"/>
                        <a14:foregroundMark x1="59270" y1="80500" x2="91152" y2="19250"/>
                        <a14:foregroundMark x1="95295" y1="29000" x2="94452" y2="80250"/>
                        <a14:foregroundMark x1="88272" y1="81750" x2="60885" y2="45750"/>
                        <a14:foregroundMark x1="6671" y1="55250" x2="21419" y2="65750"/>
                        <a14:foregroundMark x1="772" y1="29750" x2="3511" y2="52750"/>
                        <a14:foregroundMark x1="62430" y1="91250" x2="95787" y2="5500"/>
                        <a14:foregroundMark x1="41643" y1="12000" x2="40169" y2="80500"/>
                        <a14:foregroundMark x1="28441" y1="90000" x2="10393" y2="84750"/>
                        <a14:foregroundMark x1="61306" y1="57250" x2="81812" y2="24500"/>
                        <a14:foregroundMark x1="12640" y1="41000" x2="45787" y2="38250"/>
                        <a14:foregroundMark x1="45787" y1="38250" x2="44944" y2="3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86" y="1867292"/>
            <a:ext cx="11611309" cy="381000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1"/>
          <p:cNvGrpSpPr/>
          <p:nvPr/>
        </p:nvGrpSpPr>
        <p:grpSpPr>
          <a:xfrm flipH="1">
            <a:off x="11087930" y="-24"/>
            <a:ext cx="924437" cy="838796"/>
            <a:chOff x="5657384" y="337626"/>
            <a:chExt cx="2609348" cy="2367616"/>
          </a:xfrm>
        </p:grpSpPr>
        <p:sp>
          <p:nvSpPr>
            <p:cNvPr id="4" name="Freeform 19"/>
            <p:cNvSpPr>
              <a:spLocks/>
            </p:cNvSpPr>
            <p:nvPr/>
          </p:nvSpPr>
          <p:spPr bwMode="auto">
            <a:xfrm rot="5400000">
              <a:off x="6070308" y="1917826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19"/>
            <p:cNvSpPr>
              <a:spLocks/>
            </p:cNvSpPr>
            <p:nvPr/>
          </p:nvSpPr>
          <p:spPr bwMode="auto">
            <a:xfrm rot="5400000">
              <a:off x="5702315" y="1018019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19"/>
            <p:cNvSpPr>
              <a:spLocks/>
            </p:cNvSpPr>
            <p:nvPr/>
          </p:nvSpPr>
          <p:spPr bwMode="auto">
            <a:xfrm rot="5400000">
              <a:off x="6764519" y="1117096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19"/>
            <p:cNvSpPr>
              <a:spLocks/>
            </p:cNvSpPr>
            <p:nvPr/>
          </p:nvSpPr>
          <p:spPr bwMode="auto">
            <a:xfrm rot="5400000">
              <a:off x="6771102" y="292695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auto">
            <a:xfrm rot="5400000">
              <a:off x="7479316" y="733313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文本框 7"/>
          <p:cNvSpPr txBox="1"/>
          <p:nvPr/>
        </p:nvSpPr>
        <p:spPr>
          <a:xfrm>
            <a:off x="972055" y="302646"/>
            <a:ext cx="1007399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artika" panose="02020503030404060203" pitchFamily="18" charset="0"/>
              </a:rPr>
              <a:t>현재 상황</a:t>
            </a:r>
            <a:endParaRPr lang="en-US" altLang="zh-CN" sz="2800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artika" panose="02020503030404060203" pitchFamily="18" charset="0"/>
            </a:endParaRPr>
          </a:p>
        </p:txBody>
      </p:sp>
      <p:sp>
        <p:nvSpPr>
          <p:cNvPr id="10" name="Freeform 19"/>
          <p:cNvSpPr>
            <a:spLocks/>
          </p:cNvSpPr>
          <p:nvPr/>
        </p:nvSpPr>
        <p:spPr bwMode="auto">
          <a:xfrm rot="10800000">
            <a:off x="242271" y="198533"/>
            <a:ext cx="571116" cy="640238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文本框 9"/>
          <p:cNvSpPr txBox="1"/>
          <p:nvPr/>
        </p:nvSpPr>
        <p:spPr>
          <a:xfrm>
            <a:off x="333776" y="25704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8792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>
            <a:off x="11087930" y="-24"/>
            <a:ext cx="924437" cy="838796"/>
            <a:chOff x="5657384" y="337626"/>
            <a:chExt cx="2609348" cy="2367616"/>
          </a:xfrm>
        </p:grpSpPr>
        <p:sp>
          <p:nvSpPr>
            <p:cNvPr id="3" name="Freeform 19"/>
            <p:cNvSpPr>
              <a:spLocks/>
            </p:cNvSpPr>
            <p:nvPr/>
          </p:nvSpPr>
          <p:spPr bwMode="auto">
            <a:xfrm rot="5400000">
              <a:off x="6070308" y="1917826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" name="Freeform 19"/>
            <p:cNvSpPr>
              <a:spLocks/>
            </p:cNvSpPr>
            <p:nvPr/>
          </p:nvSpPr>
          <p:spPr bwMode="auto">
            <a:xfrm rot="5400000">
              <a:off x="5702315" y="1018019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19"/>
            <p:cNvSpPr>
              <a:spLocks/>
            </p:cNvSpPr>
            <p:nvPr/>
          </p:nvSpPr>
          <p:spPr bwMode="auto">
            <a:xfrm rot="5400000">
              <a:off x="6764519" y="1117096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19"/>
            <p:cNvSpPr>
              <a:spLocks/>
            </p:cNvSpPr>
            <p:nvPr/>
          </p:nvSpPr>
          <p:spPr bwMode="auto">
            <a:xfrm rot="5400000">
              <a:off x="6771102" y="292695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19"/>
            <p:cNvSpPr>
              <a:spLocks/>
            </p:cNvSpPr>
            <p:nvPr/>
          </p:nvSpPr>
          <p:spPr bwMode="auto">
            <a:xfrm rot="5400000">
              <a:off x="7479316" y="733313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972055" y="302646"/>
            <a:ext cx="1007399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artika" panose="02020503030404060203" pitchFamily="18" charset="0"/>
              </a:rPr>
              <a:t>수소차</a:t>
            </a:r>
            <a:r>
              <a:rPr lang="ko-KR" altLang="en-US" sz="28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artika" panose="02020503030404060203" pitchFamily="18" charset="0"/>
              </a:rPr>
              <a:t> 장점</a:t>
            </a:r>
            <a:endParaRPr lang="en-US" altLang="zh-CN" sz="2800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artika" panose="02020503030404060203" pitchFamily="18" charset="0"/>
            </a:endParaRPr>
          </a:p>
        </p:txBody>
      </p:sp>
      <p:sp>
        <p:nvSpPr>
          <p:cNvPr id="15" name="Freeform 19"/>
          <p:cNvSpPr>
            <a:spLocks/>
          </p:cNvSpPr>
          <p:nvPr/>
        </p:nvSpPr>
        <p:spPr bwMode="auto">
          <a:xfrm rot="10800000">
            <a:off x="242271" y="198533"/>
            <a:ext cx="571116" cy="640238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文本框 9"/>
          <p:cNvSpPr txBox="1"/>
          <p:nvPr/>
        </p:nvSpPr>
        <p:spPr>
          <a:xfrm>
            <a:off x="333776" y="25704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BA845F-31D7-BD40-8C79-9E81283470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60"/>
          <a:stretch/>
        </p:blipFill>
        <p:spPr bwMode="auto">
          <a:xfrm>
            <a:off x="526297" y="1739401"/>
            <a:ext cx="5824480" cy="3817359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>
            <a:off x="6765432" y="2201066"/>
            <a:ext cx="486051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>
                <a:latin typeface="+mj-ea"/>
                <a:ea typeface="+mj-ea"/>
              </a:rPr>
              <a:t>배기가스 제로</a:t>
            </a:r>
          </a:p>
          <a:p>
            <a:pPr marL="285750" indent="-285750">
              <a:lnSpc>
                <a:spcPct val="20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ko-KR" altLang="en-US" sz="1600" b="1" dirty="0">
                <a:latin typeface="+mj-ea"/>
                <a:ea typeface="+mj-ea"/>
              </a:rPr>
              <a:t>달리는 공기청정기</a:t>
            </a:r>
          </a:p>
          <a:p>
            <a:pPr lvl="1" indent="-192088"/>
            <a:r>
              <a:rPr lang="en-US" altLang="ko-KR" sz="1600" dirty="0" smtClean="0">
                <a:latin typeface="+mj-ea"/>
                <a:ea typeface="+mj-ea"/>
              </a:rPr>
              <a:t>- </a:t>
            </a:r>
            <a:r>
              <a:rPr lang="ko-KR" altLang="en-US" sz="1600" dirty="0">
                <a:latin typeface="+mj-ea"/>
                <a:ea typeface="+mj-ea"/>
              </a:rPr>
              <a:t>현대 </a:t>
            </a:r>
            <a:r>
              <a:rPr lang="ko-KR" altLang="en-US" sz="1600" dirty="0" err="1">
                <a:latin typeface="+mj-ea"/>
                <a:ea typeface="+mj-ea"/>
              </a:rPr>
              <a:t>넥쏘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ko-KR" altLang="en-US" sz="1600" dirty="0" err="1">
                <a:latin typeface="+mj-ea"/>
                <a:ea typeface="+mj-ea"/>
              </a:rPr>
              <a:t>공기정화량</a:t>
            </a:r>
            <a:r>
              <a:rPr lang="ko-KR" altLang="en-US" sz="1600" dirty="0">
                <a:latin typeface="+mj-ea"/>
                <a:ea typeface="+mj-ea"/>
              </a:rPr>
              <a:t> 예시</a:t>
            </a:r>
          </a:p>
          <a:p>
            <a:pPr lvl="1" indent="-192088"/>
            <a:r>
              <a:rPr lang="en-US" altLang="ko-KR" sz="1600" dirty="0">
                <a:latin typeface="+mj-ea"/>
                <a:ea typeface="+mj-ea"/>
              </a:rPr>
              <a:t>- </a:t>
            </a:r>
            <a:r>
              <a:rPr lang="ko-KR" altLang="en-US" sz="1600" dirty="0" err="1">
                <a:latin typeface="+mj-ea"/>
                <a:ea typeface="+mj-ea"/>
              </a:rPr>
              <a:t>넥쏘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1</a:t>
            </a:r>
            <a:r>
              <a:rPr lang="ko-KR" altLang="en-US" sz="1600" dirty="0">
                <a:latin typeface="+mj-ea"/>
                <a:ea typeface="+mj-ea"/>
              </a:rPr>
              <a:t>만대 운행 시 나무 </a:t>
            </a:r>
            <a:r>
              <a:rPr lang="en-US" altLang="ko-KR" sz="1600" dirty="0">
                <a:latin typeface="+mj-ea"/>
                <a:ea typeface="+mj-ea"/>
              </a:rPr>
              <a:t>60</a:t>
            </a:r>
            <a:r>
              <a:rPr lang="ko-KR" altLang="en-US" sz="1600" dirty="0" err="1">
                <a:latin typeface="+mj-ea"/>
                <a:ea typeface="+mj-ea"/>
              </a:rPr>
              <a:t>만그루와</a:t>
            </a:r>
            <a:r>
              <a:rPr lang="ko-KR" altLang="en-US" sz="1600" dirty="0">
                <a:latin typeface="+mj-ea"/>
                <a:ea typeface="+mj-ea"/>
              </a:rPr>
              <a:t> 같은 수준의 탄소저감효과</a:t>
            </a:r>
          </a:p>
          <a:p>
            <a:pPr lvl="1" indent="-192088"/>
            <a:r>
              <a:rPr lang="en-US" altLang="ko-KR" sz="1600" dirty="0">
                <a:latin typeface="+mj-ea"/>
                <a:ea typeface="+mj-ea"/>
              </a:rPr>
              <a:t>- </a:t>
            </a:r>
            <a:r>
              <a:rPr lang="ko-KR" altLang="en-US" sz="1600" dirty="0" err="1">
                <a:latin typeface="+mj-ea"/>
                <a:ea typeface="+mj-ea"/>
              </a:rPr>
              <a:t>넥쏘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1</a:t>
            </a:r>
            <a:r>
              <a:rPr lang="ko-KR" altLang="en-US" sz="1600" dirty="0">
                <a:latin typeface="+mj-ea"/>
                <a:ea typeface="+mj-ea"/>
              </a:rPr>
              <a:t>만대 운행 시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성인 약 </a:t>
            </a:r>
            <a:r>
              <a:rPr lang="en-US" altLang="ko-KR" sz="1600" dirty="0">
                <a:latin typeface="+mj-ea"/>
                <a:ea typeface="+mj-ea"/>
              </a:rPr>
              <a:t>4</a:t>
            </a:r>
            <a:r>
              <a:rPr lang="ko-KR" altLang="en-US" sz="1600" dirty="0">
                <a:latin typeface="+mj-ea"/>
                <a:ea typeface="+mj-ea"/>
              </a:rPr>
              <a:t>만 </a:t>
            </a:r>
            <a:r>
              <a:rPr lang="en-US" altLang="ko-KR" sz="1600" dirty="0">
                <a:latin typeface="+mj-ea"/>
                <a:ea typeface="+mj-ea"/>
              </a:rPr>
              <a:t>9</a:t>
            </a:r>
            <a:r>
              <a:rPr lang="ko-KR" altLang="en-US" sz="1600" dirty="0">
                <a:latin typeface="+mj-ea"/>
                <a:ea typeface="+mj-ea"/>
              </a:rPr>
              <a:t>천명 필요한 공기 </a:t>
            </a:r>
            <a:r>
              <a:rPr lang="ko-KR" altLang="en-US" sz="1600" dirty="0" smtClean="0">
                <a:latin typeface="+mj-ea"/>
                <a:ea typeface="+mj-ea"/>
              </a:rPr>
              <a:t>정화</a:t>
            </a:r>
          </a:p>
          <a:p>
            <a:pPr lvl="1"/>
            <a:endParaRPr lang="en-US" altLang="ko-KR" sz="1600" dirty="0" smtClean="0">
              <a:latin typeface="+mj-ea"/>
              <a:ea typeface="+mj-ea"/>
            </a:endParaRPr>
          </a:p>
          <a:p>
            <a:pPr lvl="1"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 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출처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: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현대자동차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)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文本框 11"/>
          <p:cNvSpPr txBox="1"/>
          <p:nvPr/>
        </p:nvSpPr>
        <p:spPr>
          <a:xfrm>
            <a:off x="6622934" y="1739401"/>
            <a:ext cx="3175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1) </a:t>
            </a:r>
            <a:r>
              <a:rPr lang="ko-KR" altLang="en-US" sz="2400" b="1" dirty="0" smtClean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궁극의 친환경 차량</a:t>
            </a:r>
            <a:endParaRPr lang="zh-CN" altLang="en-US" sz="2400" b="1" dirty="0">
              <a:solidFill>
                <a:srgbClr val="0A3F75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285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>
            <a:off x="11087930" y="-24"/>
            <a:ext cx="924437" cy="838796"/>
            <a:chOff x="5657384" y="337626"/>
            <a:chExt cx="2609348" cy="2367616"/>
          </a:xfrm>
        </p:grpSpPr>
        <p:sp>
          <p:nvSpPr>
            <p:cNvPr id="3" name="Freeform 19"/>
            <p:cNvSpPr>
              <a:spLocks/>
            </p:cNvSpPr>
            <p:nvPr/>
          </p:nvSpPr>
          <p:spPr bwMode="auto">
            <a:xfrm rot="5400000">
              <a:off x="6070308" y="1917826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" name="Freeform 19"/>
            <p:cNvSpPr>
              <a:spLocks/>
            </p:cNvSpPr>
            <p:nvPr/>
          </p:nvSpPr>
          <p:spPr bwMode="auto">
            <a:xfrm rot="5400000">
              <a:off x="5702315" y="1018019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19"/>
            <p:cNvSpPr>
              <a:spLocks/>
            </p:cNvSpPr>
            <p:nvPr/>
          </p:nvSpPr>
          <p:spPr bwMode="auto">
            <a:xfrm rot="5400000">
              <a:off x="6764519" y="1117096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19"/>
            <p:cNvSpPr>
              <a:spLocks/>
            </p:cNvSpPr>
            <p:nvPr/>
          </p:nvSpPr>
          <p:spPr bwMode="auto">
            <a:xfrm rot="5400000">
              <a:off x="6771102" y="292695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19"/>
            <p:cNvSpPr>
              <a:spLocks/>
            </p:cNvSpPr>
            <p:nvPr/>
          </p:nvSpPr>
          <p:spPr bwMode="auto">
            <a:xfrm rot="5400000">
              <a:off x="7479316" y="733313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972055" y="302646"/>
            <a:ext cx="1007399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artika" panose="02020503030404060203" pitchFamily="18" charset="0"/>
              </a:rPr>
              <a:t>수소차</a:t>
            </a:r>
            <a:r>
              <a:rPr lang="ko-KR" altLang="en-US" sz="28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artika" panose="02020503030404060203" pitchFamily="18" charset="0"/>
              </a:rPr>
              <a:t> 장점</a:t>
            </a:r>
            <a:endParaRPr lang="en-US" altLang="zh-CN" sz="2800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artika" panose="02020503030404060203" pitchFamily="18" charset="0"/>
            </a:endParaRPr>
          </a:p>
        </p:txBody>
      </p:sp>
      <p:sp>
        <p:nvSpPr>
          <p:cNvPr id="15" name="Freeform 19"/>
          <p:cNvSpPr>
            <a:spLocks/>
          </p:cNvSpPr>
          <p:nvPr/>
        </p:nvSpPr>
        <p:spPr bwMode="auto">
          <a:xfrm rot="10800000">
            <a:off x="242271" y="198533"/>
            <a:ext cx="571116" cy="640238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文本框 9"/>
          <p:cNvSpPr txBox="1"/>
          <p:nvPr/>
        </p:nvSpPr>
        <p:spPr>
          <a:xfrm>
            <a:off x="333776" y="25704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BAA84CF8-99F1-D74D-B377-7665553353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0446781"/>
              </p:ext>
            </p:extLst>
          </p:nvPr>
        </p:nvGraphicFramePr>
        <p:xfrm>
          <a:off x="333776" y="1798049"/>
          <a:ext cx="6096000" cy="3973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文本框 11"/>
          <p:cNvSpPr txBox="1"/>
          <p:nvPr/>
        </p:nvSpPr>
        <p:spPr>
          <a:xfrm>
            <a:off x="6622934" y="173940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  <a:r>
              <a:rPr lang="en-US" altLang="ko-KR" sz="2400" b="1" dirty="0" smtClean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) </a:t>
            </a:r>
            <a:r>
              <a:rPr lang="ko-KR" altLang="en-US" sz="2400" b="1" dirty="0" err="1" smtClean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수소차의</a:t>
            </a:r>
            <a:r>
              <a:rPr lang="ko-KR" altLang="en-US" sz="2400" b="1" dirty="0" smtClean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장점</a:t>
            </a:r>
            <a:endParaRPr lang="zh-CN" altLang="en-US" sz="2400" b="1" dirty="0">
              <a:solidFill>
                <a:srgbClr val="0A3F75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矩形 13"/>
          <p:cNvSpPr/>
          <p:nvPr/>
        </p:nvSpPr>
        <p:spPr>
          <a:xfrm>
            <a:off x="6767298" y="2201067"/>
            <a:ext cx="504169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 smtClean="0">
                <a:latin typeface="+mj-ea"/>
                <a:ea typeface="+mj-ea"/>
              </a:rPr>
              <a:t>짧은 충전시간</a:t>
            </a:r>
            <a:r>
              <a:rPr lang="en-US" altLang="ko-KR" sz="1600" b="1" dirty="0" smtClean="0">
                <a:latin typeface="+mj-ea"/>
                <a:ea typeface="+mj-ea"/>
              </a:rPr>
              <a:t>: </a:t>
            </a:r>
          </a:p>
          <a:p>
            <a:pPr marL="536575">
              <a:lnSpc>
                <a:spcPct val="150000"/>
              </a:lnSpc>
              <a:buClr>
                <a:srgbClr val="C00000"/>
              </a:buClr>
            </a:pPr>
            <a:r>
              <a:rPr lang="ko-KR" altLang="en-US" sz="1600" dirty="0" err="1" smtClean="0">
                <a:latin typeface="+mj-ea"/>
                <a:ea typeface="+mj-ea"/>
              </a:rPr>
              <a:t>수소차</a:t>
            </a:r>
            <a:r>
              <a:rPr lang="ko-KR" altLang="en-US" sz="1600" dirty="0" smtClean="0">
                <a:latin typeface="+mj-ea"/>
                <a:ea typeface="+mj-ea"/>
              </a:rPr>
              <a:t> </a:t>
            </a:r>
            <a:r>
              <a:rPr lang="en-US" altLang="ko-KR" sz="1600" dirty="0" smtClean="0">
                <a:latin typeface="+mj-ea"/>
                <a:ea typeface="+mj-ea"/>
              </a:rPr>
              <a:t>3~5</a:t>
            </a:r>
            <a:r>
              <a:rPr lang="ko-KR" altLang="en-US" sz="1600" dirty="0" smtClean="0">
                <a:latin typeface="+mj-ea"/>
                <a:ea typeface="+mj-ea"/>
              </a:rPr>
              <a:t>분 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536575">
              <a:lnSpc>
                <a:spcPct val="150000"/>
              </a:lnSpc>
              <a:buClr>
                <a:srgbClr val="C00000"/>
              </a:buClr>
            </a:pPr>
            <a:r>
              <a:rPr lang="en-US" altLang="ko-KR" sz="1600" b="1" dirty="0">
                <a:solidFill>
                  <a:srgbClr val="FF0000"/>
                </a:solidFill>
                <a:latin typeface="+mj-ea"/>
                <a:ea typeface="+mj-ea"/>
              </a:rPr>
              <a:t>	</a:t>
            </a:r>
            <a:r>
              <a:rPr lang="en-US" altLang="ko-KR" sz="1600" b="1" dirty="0" smtClean="0">
                <a:solidFill>
                  <a:srgbClr val="FF0000"/>
                </a:solidFill>
                <a:latin typeface="+mj-ea"/>
                <a:ea typeface="+mj-ea"/>
              </a:rPr>
              <a:t>vs</a:t>
            </a:r>
            <a:r>
              <a:rPr lang="en-US" altLang="ko-KR" sz="1600" dirty="0" smtClean="0">
                <a:latin typeface="+mj-ea"/>
                <a:ea typeface="+mj-ea"/>
              </a:rPr>
              <a:t> </a:t>
            </a:r>
            <a:r>
              <a:rPr lang="ko-KR" altLang="en-US" sz="1600" dirty="0" smtClean="0">
                <a:latin typeface="+mj-ea"/>
                <a:ea typeface="+mj-ea"/>
              </a:rPr>
              <a:t>전기차 </a:t>
            </a:r>
            <a:r>
              <a:rPr lang="en-US" altLang="ko-KR" sz="1600" dirty="0" smtClean="0">
                <a:latin typeface="+mj-ea"/>
                <a:ea typeface="+mj-ea"/>
              </a:rPr>
              <a:t>1</a:t>
            </a:r>
            <a:r>
              <a:rPr lang="ko-KR" altLang="en-US" sz="1600" dirty="0" smtClean="0">
                <a:latin typeface="+mj-ea"/>
                <a:ea typeface="+mj-ea"/>
              </a:rPr>
              <a:t>시간</a:t>
            </a:r>
            <a:endParaRPr lang="en-US" altLang="ko-KR" sz="1600" dirty="0" err="1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 smtClean="0">
                <a:latin typeface="+mj-ea"/>
                <a:ea typeface="+mj-ea"/>
              </a:rPr>
              <a:t>긴 주행거리</a:t>
            </a:r>
            <a:r>
              <a:rPr lang="en-US" altLang="ko-KR" sz="1600" b="1" dirty="0" smtClean="0">
                <a:latin typeface="+mj-ea"/>
                <a:ea typeface="+mj-ea"/>
              </a:rPr>
              <a:t>: </a:t>
            </a:r>
          </a:p>
          <a:p>
            <a:pPr marL="536575">
              <a:lnSpc>
                <a:spcPct val="150000"/>
              </a:lnSpc>
              <a:buClr>
                <a:srgbClr val="C00000"/>
              </a:buClr>
            </a:pPr>
            <a:r>
              <a:rPr lang="ko-KR" altLang="en-US" sz="1600" dirty="0" smtClean="0">
                <a:latin typeface="+mj-ea"/>
                <a:ea typeface="+mj-ea"/>
              </a:rPr>
              <a:t>현대 </a:t>
            </a:r>
            <a:r>
              <a:rPr lang="ko-KR" altLang="en-US" sz="1600" dirty="0" err="1" smtClean="0">
                <a:latin typeface="+mj-ea"/>
                <a:ea typeface="+mj-ea"/>
              </a:rPr>
              <a:t>넥쏘</a:t>
            </a:r>
            <a:r>
              <a:rPr lang="ko-KR" altLang="en-US" sz="1600" dirty="0" smtClean="0">
                <a:latin typeface="+mj-ea"/>
                <a:ea typeface="+mj-ea"/>
              </a:rPr>
              <a:t> </a:t>
            </a:r>
            <a:r>
              <a:rPr lang="ko-KR" altLang="en-US" sz="1600" dirty="0" err="1" smtClean="0">
                <a:latin typeface="+mj-ea"/>
                <a:ea typeface="+mj-ea"/>
              </a:rPr>
              <a:t>수소차</a:t>
            </a:r>
            <a:r>
              <a:rPr lang="ko-KR" altLang="en-US" sz="1600" dirty="0" smtClean="0">
                <a:latin typeface="+mj-ea"/>
                <a:ea typeface="+mj-ea"/>
              </a:rPr>
              <a:t> </a:t>
            </a:r>
            <a:r>
              <a:rPr lang="en-US" altLang="ko-KR" sz="1600" dirty="0" smtClean="0">
                <a:latin typeface="+mj-ea"/>
                <a:ea typeface="+mj-ea"/>
              </a:rPr>
              <a:t>609km </a:t>
            </a:r>
          </a:p>
          <a:p>
            <a:pPr marL="536575">
              <a:lnSpc>
                <a:spcPct val="150000"/>
              </a:lnSpc>
              <a:buClr>
                <a:srgbClr val="C00000"/>
              </a:buClr>
            </a:pPr>
            <a:r>
              <a:rPr lang="en-US" altLang="ko-KR" sz="1600" b="1" dirty="0">
                <a:solidFill>
                  <a:srgbClr val="FF0000"/>
                </a:solidFill>
                <a:latin typeface="+mj-ea"/>
                <a:ea typeface="+mj-ea"/>
              </a:rPr>
              <a:t>	</a:t>
            </a:r>
            <a:r>
              <a:rPr lang="en-US" altLang="ko-KR" sz="1600" b="1" dirty="0" smtClean="0">
                <a:solidFill>
                  <a:srgbClr val="FF0000"/>
                </a:solidFill>
                <a:latin typeface="+mj-ea"/>
                <a:ea typeface="+mj-ea"/>
              </a:rPr>
              <a:t>vs</a:t>
            </a:r>
            <a:r>
              <a:rPr lang="en-US" altLang="ko-KR" sz="1600" dirty="0" smtClean="0">
                <a:latin typeface="+mj-ea"/>
                <a:ea typeface="+mj-ea"/>
              </a:rPr>
              <a:t> </a:t>
            </a:r>
            <a:r>
              <a:rPr lang="ko-KR" altLang="en-US" sz="1600" dirty="0" smtClean="0">
                <a:latin typeface="+mj-ea"/>
                <a:ea typeface="+mj-ea"/>
              </a:rPr>
              <a:t>전기차 평균 </a:t>
            </a:r>
            <a:r>
              <a:rPr lang="en-US" altLang="ko-KR" sz="1600" dirty="0" smtClean="0">
                <a:latin typeface="+mj-ea"/>
                <a:ea typeface="+mj-ea"/>
              </a:rPr>
              <a:t>354km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en-US" altLang="ko-KR" sz="1600" b="1" dirty="0">
                <a:latin typeface="+mj-ea"/>
                <a:ea typeface="+mj-ea"/>
              </a:rPr>
              <a:t>95km </a:t>
            </a:r>
            <a:r>
              <a:rPr lang="ko-KR" altLang="en-US" sz="1600" b="1" dirty="0" smtClean="0">
                <a:latin typeface="+mj-ea"/>
                <a:ea typeface="+mj-ea"/>
              </a:rPr>
              <a:t>기준</a:t>
            </a:r>
            <a:r>
              <a:rPr lang="en-US" altLang="ko-KR" sz="1600" b="1" dirty="0" smtClean="0">
                <a:latin typeface="+mj-ea"/>
                <a:ea typeface="+mj-ea"/>
              </a:rPr>
              <a:t> </a:t>
            </a:r>
            <a:r>
              <a:rPr lang="ko-KR" altLang="en-US" sz="1600" b="1" dirty="0" smtClean="0">
                <a:latin typeface="+mj-ea"/>
                <a:ea typeface="+mj-ea"/>
              </a:rPr>
              <a:t>가솔린의 </a:t>
            </a:r>
            <a:r>
              <a:rPr lang="en-US" altLang="ko-KR" sz="1600" b="1" dirty="0" smtClean="0">
                <a:latin typeface="+mj-ea"/>
                <a:ea typeface="+mj-ea"/>
              </a:rPr>
              <a:t>50% </a:t>
            </a:r>
            <a:r>
              <a:rPr lang="ko-KR" altLang="en-US" sz="1600" b="1" dirty="0" smtClean="0">
                <a:latin typeface="+mj-ea"/>
                <a:ea typeface="+mj-ea"/>
              </a:rPr>
              <a:t>수준으로 낮은 연비</a:t>
            </a:r>
            <a:r>
              <a:rPr lang="en-US" altLang="ko-KR" sz="1600" b="1" dirty="0" smtClean="0">
                <a:latin typeface="+mj-ea"/>
                <a:ea typeface="+mj-ea"/>
              </a:rPr>
              <a:t>:</a:t>
            </a:r>
          </a:p>
          <a:p>
            <a:pPr indent="536575">
              <a:lnSpc>
                <a:spcPct val="150000"/>
              </a:lnSpc>
              <a:buClr>
                <a:srgbClr val="C00000"/>
              </a:buClr>
            </a:pPr>
            <a:r>
              <a:rPr lang="ko-KR" altLang="en-US" sz="1600" dirty="0" smtClean="0">
                <a:latin typeface="+mj-ea"/>
                <a:ea typeface="+mj-ea"/>
              </a:rPr>
              <a:t>현대 </a:t>
            </a:r>
            <a:r>
              <a:rPr lang="ko-KR" altLang="en-US" sz="1600" dirty="0" err="1" smtClean="0">
                <a:latin typeface="+mj-ea"/>
                <a:ea typeface="+mj-ea"/>
              </a:rPr>
              <a:t>넥쏘</a:t>
            </a:r>
            <a:r>
              <a:rPr lang="ko-KR" altLang="en-US" sz="1600" dirty="0" smtClean="0">
                <a:latin typeface="+mj-ea"/>
                <a:ea typeface="+mj-ea"/>
              </a:rPr>
              <a:t> </a:t>
            </a:r>
            <a:r>
              <a:rPr lang="ko-KR" altLang="en-US" sz="1600" dirty="0" err="1" smtClean="0">
                <a:latin typeface="+mj-ea"/>
                <a:ea typeface="+mj-ea"/>
              </a:rPr>
              <a:t>수소차</a:t>
            </a:r>
            <a:r>
              <a:rPr lang="ko-KR" altLang="en-US" sz="1600" dirty="0" smtClean="0">
                <a:latin typeface="+mj-ea"/>
                <a:ea typeface="+mj-ea"/>
              </a:rPr>
              <a:t> </a:t>
            </a:r>
            <a:r>
              <a:rPr lang="en-US" altLang="ko-KR" sz="1600" dirty="0" smtClean="0">
                <a:latin typeface="+mj-ea"/>
                <a:ea typeface="+mj-ea"/>
              </a:rPr>
              <a:t>2018 (8000</a:t>
            </a:r>
            <a:r>
              <a:rPr lang="ko-KR" altLang="en-US" sz="1600" dirty="0" smtClean="0">
                <a:latin typeface="+mj-ea"/>
                <a:ea typeface="+mj-ea"/>
              </a:rPr>
              <a:t>원</a:t>
            </a:r>
            <a:r>
              <a:rPr lang="en-US" altLang="ko-KR" sz="1600" dirty="0" smtClean="0">
                <a:latin typeface="+mj-ea"/>
                <a:ea typeface="+mj-ea"/>
              </a:rPr>
              <a:t>)</a:t>
            </a:r>
            <a:r>
              <a:rPr lang="ko-KR" altLang="en-US" sz="1600" dirty="0" smtClean="0">
                <a:latin typeface="+mj-ea"/>
                <a:ea typeface="+mj-ea"/>
              </a:rPr>
              <a:t> </a:t>
            </a:r>
            <a:endParaRPr lang="en-US" altLang="ko-KR" sz="1600" dirty="0" smtClean="0">
              <a:latin typeface="+mj-ea"/>
              <a:ea typeface="+mj-ea"/>
            </a:endParaRPr>
          </a:p>
          <a:p>
            <a:pPr indent="536575">
              <a:lnSpc>
                <a:spcPct val="150000"/>
              </a:lnSpc>
              <a:buClr>
                <a:srgbClr val="C00000"/>
              </a:buClr>
            </a:pPr>
            <a:r>
              <a:rPr lang="en-US" altLang="ko-KR" sz="1600" dirty="0" smtClean="0">
                <a:latin typeface="+mj-ea"/>
                <a:ea typeface="+mj-ea"/>
              </a:rPr>
              <a:t>	</a:t>
            </a:r>
            <a:r>
              <a:rPr lang="en-US" altLang="ko-KR" sz="1600" b="1" dirty="0" smtClean="0">
                <a:solidFill>
                  <a:srgbClr val="FF0000"/>
                </a:solidFill>
                <a:latin typeface="+mj-ea"/>
                <a:ea typeface="+mj-ea"/>
              </a:rPr>
              <a:t>vs</a:t>
            </a:r>
            <a:r>
              <a:rPr lang="en-US" altLang="ko-KR" sz="1600" dirty="0" smtClean="0">
                <a:latin typeface="+mj-ea"/>
                <a:ea typeface="+mj-ea"/>
              </a:rPr>
              <a:t> </a:t>
            </a:r>
            <a:r>
              <a:rPr lang="ko-KR" altLang="en-US" sz="1600" dirty="0" smtClean="0">
                <a:latin typeface="+mj-ea"/>
                <a:ea typeface="+mj-ea"/>
              </a:rPr>
              <a:t>현대 </a:t>
            </a:r>
            <a:r>
              <a:rPr lang="ko-KR" altLang="en-US" sz="1600" dirty="0" err="1" smtClean="0">
                <a:latin typeface="+mj-ea"/>
                <a:ea typeface="+mj-ea"/>
              </a:rPr>
              <a:t>산타페</a:t>
            </a:r>
            <a:r>
              <a:rPr lang="ko-KR" altLang="en-US" sz="1600" dirty="0" smtClean="0">
                <a:latin typeface="+mj-ea"/>
                <a:ea typeface="+mj-ea"/>
              </a:rPr>
              <a:t> </a:t>
            </a:r>
            <a:r>
              <a:rPr lang="en-US" altLang="ko-KR" sz="1600" dirty="0" smtClean="0">
                <a:latin typeface="+mj-ea"/>
                <a:ea typeface="+mj-ea"/>
              </a:rPr>
              <a:t>2019 (15000</a:t>
            </a:r>
            <a:r>
              <a:rPr lang="ko-KR" altLang="en-US" sz="1600" dirty="0" smtClean="0">
                <a:latin typeface="+mj-ea"/>
                <a:ea typeface="+mj-ea"/>
              </a:rPr>
              <a:t>원</a:t>
            </a:r>
            <a:r>
              <a:rPr lang="en-US" altLang="ko-KR" sz="1600" dirty="0" smtClean="0">
                <a:latin typeface="+mj-ea"/>
                <a:ea typeface="+mj-ea"/>
              </a:rPr>
              <a:t>)</a:t>
            </a:r>
            <a:endParaRPr lang="en-US" altLang="ko-KR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6771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>
            <a:off x="11087930" y="-24"/>
            <a:ext cx="924437" cy="838796"/>
            <a:chOff x="5657384" y="337626"/>
            <a:chExt cx="2609348" cy="2367616"/>
          </a:xfrm>
        </p:grpSpPr>
        <p:sp>
          <p:nvSpPr>
            <p:cNvPr id="3" name="Freeform 19"/>
            <p:cNvSpPr>
              <a:spLocks/>
            </p:cNvSpPr>
            <p:nvPr/>
          </p:nvSpPr>
          <p:spPr bwMode="auto">
            <a:xfrm rot="5400000">
              <a:off x="6070308" y="1917826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" name="Freeform 19"/>
            <p:cNvSpPr>
              <a:spLocks/>
            </p:cNvSpPr>
            <p:nvPr/>
          </p:nvSpPr>
          <p:spPr bwMode="auto">
            <a:xfrm rot="5400000">
              <a:off x="5702315" y="1018019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19"/>
            <p:cNvSpPr>
              <a:spLocks/>
            </p:cNvSpPr>
            <p:nvPr/>
          </p:nvSpPr>
          <p:spPr bwMode="auto">
            <a:xfrm rot="5400000">
              <a:off x="6764519" y="1117096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19"/>
            <p:cNvSpPr>
              <a:spLocks/>
            </p:cNvSpPr>
            <p:nvPr/>
          </p:nvSpPr>
          <p:spPr bwMode="auto">
            <a:xfrm rot="5400000">
              <a:off x="6771102" y="292695"/>
              <a:ext cx="742486" cy="832348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EFEFE"/>
                  </a:gs>
                </a:gsLst>
                <a:lin ang="3600000" scaled="0"/>
              </a:gradFill>
            </a:ln>
            <a:effectLst>
              <a:outerShdw blurRad="381000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19"/>
            <p:cNvSpPr>
              <a:spLocks/>
            </p:cNvSpPr>
            <p:nvPr/>
          </p:nvSpPr>
          <p:spPr bwMode="auto">
            <a:xfrm rot="5400000">
              <a:off x="7479316" y="733313"/>
              <a:ext cx="742485" cy="83234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ln w="1905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3600000" scaled="0"/>
              </a:gradFill>
            </a:ln>
            <a:effectLst>
              <a:outerShdw blurRad="254000" dist="190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972055" y="302646"/>
            <a:ext cx="1007399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artika" panose="02020503030404060203" pitchFamily="18" charset="0"/>
              </a:rPr>
              <a:t>수소차</a:t>
            </a:r>
            <a:r>
              <a:rPr lang="ko-KR" altLang="en-US" sz="2800" dirty="0">
                <a:gradFill>
                  <a:gsLst>
                    <a:gs pos="0">
                      <a:srgbClr val="1B2C45"/>
                    </a:gs>
                    <a:gs pos="100000">
                      <a:srgbClr val="254E8C"/>
                    </a:gs>
                  </a:gsLst>
                  <a:lin ang="192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artika" panose="02020503030404060203" pitchFamily="18" charset="0"/>
              </a:rPr>
              <a:t> 장점</a:t>
            </a:r>
            <a:endParaRPr lang="en-US" altLang="zh-CN" sz="2800" dirty="0">
              <a:gradFill>
                <a:gsLst>
                  <a:gs pos="0">
                    <a:srgbClr val="1B2C45"/>
                  </a:gs>
                  <a:gs pos="100000">
                    <a:srgbClr val="254E8C"/>
                  </a:gs>
                </a:gsLst>
                <a:lin ang="19200000" scaled="0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artika" panose="02020503030404060203" pitchFamily="18" charset="0"/>
            </a:endParaRPr>
          </a:p>
        </p:txBody>
      </p:sp>
      <p:sp>
        <p:nvSpPr>
          <p:cNvPr id="15" name="Freeform 19"/>
          <p:cNvSpPr>
            <a:spLocks/>
          </p:cNvSpPr>
          <p:nvPr/>
        </p:nvSpPr>
        <p:spPr bwMode="auto">
          <a:xfrm rot="10800000">
            <a:off x="242271" y="198533"/>
            <a:ext cx="571116" cy="640238"/>
          </a:xfrm>
          <a:custGeom>
            <a:avLst/>
            <a:gdLst>
              <a:gd name="T0" fmla="*/ 772 w 772"/>
              <a:gd name="T1" fmla="*/ 596 h 865"/>
              <a:gd name="T2" fmla="*/ 721 w 772"/>
              <a:gd name="T3" fmla="*/ 685 h 865"/>
              <a:gd name="T4" fmla="*/ 437 w 772"/>
              <a:gd name="T5" fmla="*/ 849 h 865"/>
              <a:gd name="T6" fmla="*/ 335 w 772"/>
              <a:gd name="T7" fmla="*/ 849 h 865"/>
              <a:gd name="T8" fmla="*/ 51 w 772"/>
              <a:gd name="T9" fmla="*/ 685 h 865"/>
              <a:gd name="T10" fmla="*/ 0 w 772"/>
              <a:gd name="T11" fmla="*/ 596 h 865"/>
              <a:gd name="T12" fmla="*/ 0 w 772"/>
              <a:gd name="T13" fmla="*/ 268 h 865"/>
              <a:gd name="T14" fmla="*/ 51 w 772"/>
              <a:gd name="T15" fmla="*/ 180 h 865"/>
              <a:gd name="T16" fmla="*/ 335 w 772"/>
              <a:gd name="T17" fmla="*/ 16 h 865"/>
              <a:gd name="T18" fmla="*/ 437 w 772"/>
              <a:gd name="T19" fmla="*/ 16 h 865"/>
              <a:gd name="T20" fmla="*/ 721 w 772"/>
              <a:gd name="T21" fmla="*/ 180 h 865"/>
              <a:gd name="T22" fmla="*/ 772 w 772"/>
              <a:gd name="T23" fmla="*/ 268 h 865"/>
              <a:gd name="T24" fmla="*/ 772 w 772"/>
              <a:gd name="T25" fmla="*/ 596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2" h="865">
                <a:moveTo>
                  <a:pt x="772" y="596"/>
                </a:moveTo>
                <a:cubicBezTo>
                  <a:pt x="772" y="629"/>
                  <a:pt x="749" y="668"/>
                  <a:pt x="721" y="685"/>
                </a:cubicBezTo>
                <a:cubicBezTo>
                  <a:pt x="437" y="849"/>
                  <a:pt x="437" y="849"/>
                  <a:pt x="437" y="849"/>
                </a:cubicBezTo>
                <a:cubicBezTo>
                  <a:pt x="409" y="865"/>
                  <a:pt x="363" y="865"/>
                  <a:pt x="335" y="849"/>
                </a:cubicBezTo>
                <a:cubicBezTo>
                  <a:pt x="51" y="685"/>
                  <a:pt x="51" y="685"/>
                  <a:pt x="51" y="685"/>
                </a:cubicBezTo>
                <a:cubicBezTo>
                  <a:pt x="23" y="668"/>
                  <a:pt x="0" y="629"/>
                  <a:pt x="0" y="596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36"/>
                  <a:pt x="23" y="196"/>
                  <a:pt x="51" y="180"/>
                </a:cubicBezTo>
                <a:cubicBezTo>
                  <a:pt x="335" y="16"/>
                  <a:pt x="335" y="16"/>
                  <a:pt x="335" y="16"/>
                </a:cubicBezTo>
                <a:cubicBezTo>
                  <a:pt x="363" y="0"/>
                  <a:pt x="409" y="0"/>
                  <a:pt x="437" y="16"/>
                </a:cubicBezTo>
                <a:cubicBezTo>
                  <a:pt x="721" y="180"/>
                  <a:pt x="721" y="180"/>
                  <a:pt x="721" y="180"/>
                </a:cubicBezTo>
                <a:cubicBezTo>
                  <a:pt x="749" y="196"/>
                  <a:pt x="772" y="236"/>
                  <a:pt x="772" y="268"/>
                </a:cubicBezTo>
                <a:lnTo>
                  <a:pt x="772" y="596"/>
                </a:lnTo>
                <a:close/>
              </a:path>
            </a:pathLst>
          </a:cu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 w="19050"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a:ln>
          <a:effectLst>
            <a:outerShdw blurRad="254000" dist="190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文本框 9"/>
          <p:cNvSpPr txBox="1"/>
          <p:nvPr/>
        </p:nvSpPr>
        <p:spPr>
          <a:xfrm>
            <a:off x="333776" y="25704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BB97432-02D6-4E4B-BC63-3D9C28DA8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90" y="1782948"/>
            <a:ext cx="6066972" cy="387798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1"/>
          <p:cNvSpPr txBox="1"/>
          <p:nvPr/>
        </p:nvSpPr>
        <p:spPr>
          <a:xfrm>
            <a:off x="6618512" y="1739406"/>
            <a:ext cx="2850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3) </a:t>
            </a:r>
            <a:r>
              <a:rPr lang="ko-KR" altLang="en-US" sz="2400" b="1" dirty="0" smtClean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수소 폭탄</a:t>
            </a:r>
            <a:r>
              <a:rPr lang="en-US" altLang="ko-KR" sz="2400" b="1" dirty="0" smtClean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? </a:t>
            </a:r>
            <a:r>
              <a:rPr lang="en-US" altLang="ko-KR" sz="2400" b="1" dirty="0" smtClean="0">
                <a:solidFill>
                  <a:srgbClr val="0A3F7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No!!!</a:t>
            </a:r>
            <a:endParaRPr lang="zh-CN" altLang="en-US" sz="2400" b="1" dirty="0">
              <a:solidFill>
                <a:srgbClr val="0A3F75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矩形 13"/>
          <p:cNvSpPr/>
          <p:nvPr/>
        </p:nvSpPr>
        <p:spPr>
          <a:xfrm>
            <a:off x="6762876" y="2201070"/>
            <a:ext cx="504169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ko-KR" altLang="en-US" sz="16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수소가 </a:t>
            </a:r>
            <a:r>
              <a:rPr lang="ko-KR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공기 중으로 퍼지면 </a:t>
            </a:r>
            <a:r>
              <a:rPr lang="ko-KR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절대 폭발할 수가 없다</a:t>
            </a:r>
            <a:r>
              <a:rPr lang="ko-KR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는 것이 전문가들의 공통된 의견</a:t>
            </a:r>
            <a:endParaRPr lang="en-US" altLang="ko-KR" sz="16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ko-KR" altLang="en-US" sz="16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현대자동차</a:t>
            </a:r>
            <a:endParaRPr lang="en-US" altLang="ko-KR" sz="16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61938">
              <a:lnSpc>
                <a:spcPct val="150000"/>
              </a:lnSpc>
              <a:buClr>
                <a:srgbClr val="C00000"/>
              </a:buClr>
            </a:pPr>
            <a:r>
              <a:rPr lang="ko-KR" altLang="en-US" sz="1600" dirty="0"/>
              <a:t>“심지어 차가 완전히 불타버린다 해도 </a:t>
            </a:r>
            <a:r>
              <a:rPr lang="ko-KR" altLang="en-US" sz="1600" b="1" dirty="0">
                <a:solidFill>
                  <a:srgbClr val="FF0000"/>
                </a:solidFill>
              </a:rPr>
              <a:t>수소연료탱크 외부 표면에 내화재를 적용</a:t>
            </a:r>
            <a:r>
              <a:rPr lang="ko-KR" altLang="en-US" sz="1600" dirty="0"/>
              <a:t>했기 때문에 수소연료탱크는 폭발하지 않습니다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사실상 모든 종류의 자동차 중 화재나 폭발 위험성 측면에서 가장 안전하게 만들어진 셈입니다</a:t>
            </a:r>
            <a:r>
              <a:rPr lang="en-US" altLang="ko-KR" sz="1600" dirty="0"/>
              <a:t>. </a:t>
            </a:r>
            <a:r>
              <a:rPr lang="en-US" altLang="ko-KR" sz="1600" dirty="0" smtClean="0"/>
              <a:t>”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8149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1E7CEBCA-7E5A-41D2-9823-8704176F3255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内容列表"/>
  <p:tag name="ISPRINGCLOUDFOLDERID" val="0"/>
  <p:tag name="ISPRINGCLOUDFOLDERPATH" val="系统信息库"/>
  <p:tag name="ISPRING_PLAYERS_CUSTOMIZATION" val="UEsDBBQAAgAIAEabZ0o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BGm2dK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EabZ0q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RptnSi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RptnSm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RptnSj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RptnSnL80YFnAAAAawAAABwAAAB1bml2ZXJzYWwvbG9jYWxfc2V0dGluZ3MueG1sDcw7CsNADEXR3qsQ6p1P58JjdymDIc4ChP0IBo0UZkRIdp/pbnG44/zNSh+Uerglvp4uTLDN98NeiZ/rrR+Yaojtom5IbM40T92ovok+ENFgpbfKD2VFbhG4S25yKaiwkGhnPk/dH1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BGm2dKsIcj9GwBAAD3AgAAKQAAAHVuaXZlcnNhbC9za2luX2N1c3RvbWl6YXRpb25fc2V0dGluZ3MueG1sjVLbSiQxEH33K4I/MEkqt4Z2ILeWeVHRAZ+b6ezSrKaXTsRlycebdncYR0c09VR1Tp2iKqdNv8Zon1KeHse/fR6neBdyHuPPtD5DqN1ND9N8M4cUclodKvdjHKbnTfwxLbVaTbmPQz8PdkHTGqPu9SEltXKqZswwiiTz1CvkPLcVa8A1YCvmKLHt6p3EP9057ELMp1Xb1RH6sWETU5jzJg7hzxqO2W+h4w0u534YKy+tBVui7KcWx5ZAjHDJfaEaAASy3BGHi5SN1AR5zDiGYhQFCohwThpRiKQcatY1oqow3wjEJGPUFepp7UZaG0dtkdAQous0rxpbus5IjBEhBJgrXEBnMKpsqBoa1HJAcGBAFG00UYA625mOFe+8sBwp6gXGhRkDGB+Oe9ju7bkO1W+vsz/nF4Inv+AkunhrdcJc7e5pnit5Gx5/P/Q5oHG4OL+59Xf+aqu3m+ur8/++fPXwnrWYtW79qbdfAFBLAwQUAAIACABGm2dKBdmJyEoNAADVIQAAFwAAAHVuaXZlcnNhbC91bml2ZXJzYWwucG5n7Zr5V1Lr+sCp02lW81TXnEu9ea45lCen40CZE6drpQ1mTrXMvGGCqGgoYtN1SImilpaJnqyT4oCpmboRsENJHkTqOKDiUHEUBcGBEBWRu6nOvWvd9V3fP+AufmBvnuez3/0+z7vf53mf/ULusSP+OhuNNkIgEB1YgE8wBLIGBoF8g1y/FtTsaroxAZ5WJQX7e0MoXSaToLAm9mDgQQikjrBp+dy3oLwhISA0CQLRZWo+q1jIivNgOzjM5+CJy5GS4aN5tvIB1gdZ0dzqudX1Ouf16/VTvyOe3Pz997tzLujn7wxY865680855y0tXv1z7db1O3xubykzVl/5Wfr3/RtU2Okumfsi6UfFp9IHFz2PJ20P/1RMqZRSRFK3iFJKZUvdgywuVI2VrSinkSMZiuGaplGcMWjSWSc/WcVKkOl5M4QfUQ+6/IxkqNHWVGbnnzOGeak+dad4g4orjVX29XirKOysr/sqUG5DB2X84Wd6vRu/BpSa7SsJQwviKPXgrX+LE37gN0i4i8UG8HQgx0oj7SJqjjcCVoPHLVqgBVqgBVqgBVqgBVqgBVqgBVqgBVqgBVqgBVrwvwdQAnP1AkuzZfoe2ArTaLytNFuK6+9o9g53+nyn2W7c8v+Dj+F3/mjgevFbP/1++KF1KTZR9saScAm3LDAfRYlQvYIqViihKUwXvLIPOZIleWFeezNteayJoZIE8Vuc4jk/jE8jlJUVrMzfJMuPLTv8zTOeY2ZeruOvSy+vZIURqGFmmqZimmKEGs0YYuQMdtXEiAswp7rDG+MXDvUkpb2ZMxdPBMwNJXEb9WaOhIAtSvKWOEhcQy8+DFCvKF2m6UppPE/9QS+z32P21dYwrpdyKl7gRmoaSROPA5mLY4VIQxeog9OwB+IUd+C+VECA0mOGmlfeCuXVvDcxQyz6pFnGp3ckNiYoicbIVz+ZslsLafOSxywafdMx0/kD9znbs+oigOH9XMJnj+z6OBGQeHLTCU8pAmNf5uzMmMUjL7l4UGcPp45mKOJ5J8+SxXHXW7HisNHBSPtywX74cIgJGb3CNF+ZufA9ecu+krw50jRW2Nl2UtYbwwnrxqPkQMXMMUE7V9ZKkjolGirq4oAzfYAqzY63gKGzE0Web0UvJBqbqukB6VN1rEEuIe53O2X1w9hAkRu90yGQcMtq+DpgA4y51Q5WVON7gWp8F6IoNP5sqvGzRmFb67kzTeg3EhSqcUT4/lh60Ikd5NLCXY+unfYMkSf9s2a2GP/G8WkVj9nfUFHGbOWxXBiLHOfnm2Npfl3p5o2bBcKI7l5HAk9GtugIqVs3SJ7/yzeQ9/BKz1tULj6u+7Mh8aIWaYHKw4eYZJT9VxMjJ7hl+shbzzxPGP1HebFtKfXmBnRLfohc1s9+7N2es227cfv+mFYzmwO2io3kzOk0BDcNX6zwEgnTSNKHiFfERYA9f3LqaspN2msIpLlIFL59OLbdSVSQ2cdpcG60SwgVWuvD7P9x6VmK4II8ULUciCt37mSNbCyOVAzhA+o3r5XLHPff26fai2h4iIu64Sp2SnyndE0GMgjTFoBC8LdkhQ6kTR6cHVm96GF1ePjH+2hZdZBpSredus6HuMnIuHq4eSDREn3KuN0pcuciHM0d5hnCAL6DRccHQLkW8j4tVJb7k/uXdidVDwQIU5NDVi0/170cxBuLttxseEo+ECy8NtHl+/Ji764fku4XcWHBPMIh+G/YI8TQQKhuyN8E2F3o4eaaczw3WArNzz7NPPuINRjGCb202XZjifCVk7iPCY4rZwQr46R4moji8qzYH96iDN7ZcX1Nv4PZXCmWl5+MY6YX7006jWhNNGos2fOXfOHTkjx9bxvvHlmwftyNav1AUeKrG5gSgOTmdeL+fWFo1s0BOu8NRvo4spDlUeBuR2yd+22PRE7FWX8ZkAQRo+JyuajvtaZn+6VCB1/ipkqdrrpZTMHYI12ma+eFi6MSFAYewftgG+NzZx/l11c7QtKR+WLh1qZbVxyfPiyl6u8XLQFD23eKMNMUByGNAHD0I3UxtlRvji96mtXQ49DIUKumY+kKLkD/2ukdqCIs6q2dShTCANzoXnu4ApyCOhqPW2RHIXCzeVFTNNLcsow72opfwpSU98T3NgPht/jlYQYNiJIMUV2PYxcPzzrNDlJTxioyU+HYGsYSJpLwC6KJUstVyTwOC0MNmL5dRy2IEGsezdxdnjcj40LV6tQVCcNgnH0kdRQCqY4i5ZUpsZcrGrL0N4qSRKFMPpJBU6SIDrcZQb3E9orLi++v673gESCofERGJ4CZN2Sa2NiEd/LwDs7UR+0hByofFWBskd/eNWpf6nfqUfXuF6JHZHdzrNo6QLfP8Z4VI+hTn/0FaLIud0ksM7pnr/PQ4dd3FgF92LiOYqNRKW5pcn5J3wV+Hxk7yc1ckaUUYRzwRU1ZG/8qe54t6usAH0rpvp45vLjrplU0NrbzODvi0XmfspjNRuJUHuBOSItPFp83uLPGtUWqcp0yal+Q1ncPu0Ag4hTDTM7TrLG1S/3UxzipBQwjaeSBviQcY1J0VHWpr018/G5P6jLdfJqOXBj2UHYyT4/LfIiOfYL7uBZdNtkCRnMG0PV5AauLwxU4kxSdaGzqwKTUGHIFLfYyMKvKGrxfi5c7fvSXLB4TCPELg28c2BfbJclMk7XtI9YC7G5LC1u9l24nvty95xj7DKGmoHZ+2XUP0TY7ZmLHuYosDPfeANjPZF+HvUWHbqaSP+p81FPeM//tvioxPNxFL4H6Xy71Zdh79IUyXScn+nPMrz7OurkO7UUc9CtGllNq8aqB1sI3OXvQobK+Y9mP82dZXwfPSIQijFHGPPYQO9mh8JZxfpFeA3lW1nzQKncsYaI5b6Kg/PiqJ5HV0IWXes5Q5QDXmQBdWbAzwy184HgqhhpIfrZXVWD6eBa3Q0D9OnH4lgSP33HOHn46shIryzWboy1xU/qO1146ru95hjyU6fVo0rXnwqLB2Vvvau6GunC9nPLHdgiDyJm8vX2cBYVHVPnqwzqWeznCaMP2JdpUQHAtHkGasiDaYuc6rB+aqyb8+VuCHXoaPFSfuvkX4YNF5VS794zPNpw+4hKVoslGZ4cjM+S98w0f9sH7G6/S861iTHY3LIudsy9NcNOfFKPX//YIQDuKxwfKs+pMZCU7nUy2wuB6RUbwQTdd/CF81nFf4tepc/7R/LYWcDkd3Ps7+WJcifTFFbVohEAK+oO1l2CsNiskSemrIKcZYBVQrwKDxSgl/ufUO+dNbI4z169zSs7m2yLTpw4GMxOR96LR4mgwVx/VkUVT4kf32Vp2tOYf8r19Btpo/5MqXJY/Rmnbj6AWWxB74srCzJU5VnfB1ToufQfH8caUjDadgZR9zHNArMwVMhJet878uonPrHQNU10TjziwJkYIseSo249PpAr+zCFLGfMDsUKv2YtkvCyirsxrK28/m3HguLEKrcqxlstCxxdtjPLF/gdca78EL5nVGG6O7g+MgM6vJs9GGxbAi86A183NFKHcG+08KcZiRdnLf1TwvGm7AXkdIcCRvLW+zy2gQP9JyRAvKjOjChd5Sz15NBPATDzKHsQnSLERO96fGlaO7RhWogqXfjnFsKKi/p1VZ7rcp5+X6vMonzNWY7qM48JHo3Jq7YhYU2DsQYZaOTqKy/Ncd7syko0XAYiSpymCRWkqI52fHK4Tse3PG89u+7z0LF2e/KVwkJsb11eTDU6oInBiJknSXO8FOLYopVRkrvkv/Ap79iRdJUE2daOE4jJIk+jLqJW/1YQOjx1N8OzDnQqvQpiCY9FXuVLEweg1GPoQcwMSPdFBV8LQ04XRydOs4xOaEBePPSZ4AW8XYZSiL9eLwEotjvdynw8RltocSLp+viWI5uGQy4ynvLDfmFAlVSXm136EkgGCZq4040TF2/6zdPshW2f9qMus72C75eVY6tamlRUFg9FyMALqwOLlhomPruIaj4Sb/ukzOvysoqT17wae81vAXLNo43V9ZAMQUwquuZwYxCYTUxhFhDicjWUvs6ArKOrB5vydyiE0L+JhlHqJJ1nrmvoCqpo82vTtKgR6mqZ4AXpVnFbIAiRfTaPDa9VSmeBMj5srMFbSu3+4NS6Ii2oaEqKTrVoqnaRv6z+1faN3SRP9zlnJX0MvU7TQdnzZ+mQTxpBlthryzCsOCu3YxW+JG3k8vi2qwAy06WPe1P3tCs2P/9zAubuly0/wFszuo1Aa6enTGgzAB4v09+KTURU1++6ZACRq37ET7OSbDofBEm7sxOj60l8x9BjKRJDQmszcLEo0DMCtyEqReocqUKvBur6NJLGJZ5p97JcMienLLNcQqxZ7TexzNM9I1d3WAFDa0TJN1R5y9/96GyhVL8e6r/78OlDhlShgOzAu+WvEcINef8SyEKq++B/xkmP/w8//MKBU5vU8w1s5LYuj1HBrjep0lWhXdLMhDL6gYKhpi2CkDj7QdNBXtuSPvq3WechRr8qNexPsvfnqikYP8z3iQ/E+e+1fUEsDBBQAAgAIAEabZ0orC8BtSgAAAGsAAAAbAAAAdW5pdmVyc2FsL3VuaXZlcnNhbC5wbmcueG1ss7GvyM1RKEstKs7Mz7NVMtQzULK34+WyKShKLctMLVeoAIoZ6RlAgJJCJSq3PDOlJAMoZGBujBDMSM1MzyixVbIwMIUL6gPNBABQSwECAAAUAAIACABGm2dKFQ6tKGQEAAAHEQAAHQAAAAAAAAABAAAAAAAAAAAAdW5pdmVyc2FsL2NvbW1vbl9tZXNzYWdlcy5sbmdQSwECAAAUAAIACABGm2dKCH4LIykDAACGDAAAJwAAAAAAAAABAAAAAACfBAAAdW5pdmVyc2FsL2ZsYXNoX3B1Ymxpc2hpbmdfc2V0dGluZ3MueG1sUEsBAgAAFAACAAgARptnSrX8CWS6AgAAVQoAACEAAAAAAAAAAQAAAAAADQgAAHVuaXZlcnNhbC9mbGFzaF9za2luX3NldHRpbmdzLnhtbFBLAQIAABQAAgAIAEabZ0oqlg9n/gIAAJcLAAAmAAAAAAAAAAEAAAAAAAYLAAB1bml2ZXJzYWwvaHRtbF9wdWJsaXNoaW5nX3NldHRpbmdzLnhtbFBLAQIAABQAAgAIAEabZ0pocVKRmgEAAB8GAAAfAAAAAAAAAAEAAAAAAEgOAAB1bml2ZXJzYWwvaHRtbF9za2luX3NldHRpbmdzLmpzUEsBAgAAFAACAAgARptnSj08L9HBAAAA5QEAABoAAAAAAAAAAQAAAAAAHxAAAHVuaXZlcnNhbC9pMThuX3ByZXNldHMueG1sUEsBAgAAFAACAAgARptnSnL80YFnAAAAawAAABwAAAAAAAAAAQAAAAAAGBEAAHVuaXZlcnNhbC9sb2NhbF9zZXR0aW5ncy54bWxQSwECAAAUAAIACABElFdHI7RO+/sCAACwCAAAFAAAAAAAAAABAAAAAAC5EQAAdW5pdmVyc2FsL3BsYXllci54bWxQSwECAAAUAAIACABGm2dKsIcj9GwBAAD3AgAAKQAAAAAAAAABAAAAAADmFAAAdW5pdmVyc2FsL3NraW5fY3VzdG9taXphdGlvbl9zZXR0aW5ncy54bWxQSwECAAAUAAIACABGm2dKBdmJyEoNAADVIQAAFwAAAAAAAAAAAAAAAACZFgAAdW5pdmVyc2FsL3VuaXZlcnNhbC5wbmdQSwECAAAUAAIACABGm2dKKwvAbUoAAABrAAAAGwAAAAAAAAABAAAAAAAYJAAAdW5pdmVyc2FsL3VuaXZlcnNhbC5wbmcueG1sUEsFBgAAAAALAAsASQMAAJskAAAAAA=="/>
  <p:tag name="ISPRING_PRESENTATION_TITLE" val="M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第一PPT，www.1ppt.com">
  <a:themeElements>
    <a:clrScheme name="LvyhTools保存的主题色-20170316-152910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C8FCE"/>
      </a:accent1>
      <a:accent2>
        <a:srgbClr val="93C9E3"/>
      </a:accent2>
      <a:accent3>
        <a:srgbClr val="2C8FCE"/>
      </a:accent3>
      <a:accent4>
        <a:srgbClr val="93C9E3"/>
      </a:accent4>
      <a:accent5>
        <a:srgbClr val="2C8FCE"/>
      </a:accent5>
      <a:accent6>
        <a:srgbClr val="93C9E3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1173</TotalTime>
  <Words>369</Words>
  <Application>Microsoft Office PowerPoint</Application>
  <PresentationFormat>와이드스크린</PresentationFormat>
  <Paragraphs>116</Paragraphs>
  <Slides>20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20</vt:i4>
      </vt:variant>
    </vt:vector>
  </HeadingPairs>
  <TitlesOfParts>
    <vt:vector size="35" baseType="lpstr">
      <vt:lpstr>210 맨발의청춘 B</vt:lpstr>
      <vt:lpstr>等线</vt:lpstr>
      <vt:lpstr>等线 Light</vt:lpstr>
      <vt:lpstr>Kartika</vt:lpstr>
      <vt:lpstr>微软雅黑</vt:lpstr>
      <vt:lpstr>宋体</vt:lpstr>
      <vt:lpstr>나눔스퀘어</vt:lpstr>
      <vt:lpstr>나눔스퀘어 ExtraBold</vt:lpstr>
      <vt:lpstr>맑은 고딕</vt:lpstr>
      <vt:lpstr>Agency FB</vt:lpstr>
      <vt:lpstr>Arial</vt:lpstr>
      <vt:lpstr>Calibri</vt:lpstr>
      <vt:lpstr>Wingdings</vt:lpstr>
      <vt:lpstr>第一PPT，www.1ppt.com</vt:lpstr>
      <vt:lpstr>1_自定义设计方案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创业融资</dc:title>
  <dc:creator>第一PPT</dc:creator>
  <cp:keywords>www.1ppt.com</cp:keywords>
  <dc:description>www.1ppt.com</dc:description>
  <cp:lastModifiedBy>Cho G.A.</cp:lastModifiedBy>
  <cp:revision>81</cp:revision>
  <dcterms:created xsi:type="dcterms:W3CDTF">2017-02-17T02:33:41Z</dcterms:created>
  <dcterms:modified xsi:type="dcterms:W3CDTF">2019-07-25T20:52:12Z</dcterms:modified>
  <cp:category>模板</cp:category>
</cp:coreProperties>
</file>